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262" r:id="rId2"/>
    <p:sldId id="278" r:id="rId3"/>
    <p:sldId id="316" r:id="rId4"/>
    <p:sldId id="263" r:id="rId5"/>
    <p:sldId id="306" r:id="rId6"/>
    <p:sldId id="307" r:id="rId7"/>
    <p:sldId id="311" r:id="rId8"/>
    <p:sldId id="266" r:id="rId9"/>
    <p:sldId id="268" r:id="rId10"/>
    <p:sldId id="267" r:id="rId11"/>
    <p:sldId id="328" r:id="rId12"/>
    <p:sldId id="338" r:id="rId13"/>
    <p:sldId id="315" r:id="rId14"/>
    <p:sldId id="339" r:id="rId15"/>
    <p:sldId id="340" r:id="rId16"/>
    <p:sldId id="341" r:id="rId17"/>
    <p:sldId id="320" r:id="rId18"/>
    <p:sldId id="321" r:id="rId19"/>
    <p:sldId id="331" r:id="rId20"/>
    <p:sldId id="271" r:id="rId21"/>
    <p:sldId id="272" r:id="rId22"/>
    <p:sldId id="273" r:id="rId23"/>
    <p:sldId id="275" r:id="rId24"/>
    <p:sldId id="277" r:id="rId25"/>
    <p:sldId id="299" r:id="rId26"/>
    <p:sldId id="329" r:id="rId27"/>
    <p:sldId id="270" r:id="rId28"/>
    <p:sldId id="269" r:id="rId29"/>
    <p:sldId id="282" r:id="rId30"/>
    <p:sldId id="283" r:id="rId31"/>
    <p:sldId id="280" r:id="rId32"/>
    <p:sldId id="281" r:id="rId33"/>
    <p:sldId id="330" r:id="rId34"/>
    <p:sldId id="317" r:id="rId35"/>
    <p:sldId id="318" r:id="rId36"/>
    <p:sldId id="343" r:id="rId37"/>
    <p:sldId id="287" r:id="rId38"/>
    <p:sldId id="284" r:id="rId39"/>
    <p:sldId id="285" r:id="rId40"/>
    <p:sldId id="301" r:id="rId41"/>
    <p:sldId id="323" r:id="rId42"/>
    <p:sldId id="324" r:id="rId43"/>
    <p:sldId id="325" r:id="rId44"/>
    <p:sldId id="326" r:id="rId45"/>
    <p:sldId id="327" r:id="rId46"/>
    <p:sldId id="333" r:id="rId47"/>
    <p:sldId id="313" r:id="rId48"/>
    <p:sldId id="332" r:id="rId49"/>
    <p:sldId id="334" r:id="rId50"/>
    <p:sldId id="335" r:id="rId51"/>
    <p:sldId id="336" r:id="rId52"/>
    <p:sldId id="337" r:id="rId53"/>
    <p:sldId id="305" r:id="rId5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A80"/>
    <a:srgbClr val="752F8B"/>
    <a:srgbClr val="69BE28"/>
    <a:srgbClr val="008542"/>
    <a:srgbClr val="F8CB30"/>
    <a:srgbClr val="0066A1"/>
    <a:srgbClr val="E37222"/>
    <a:srgbClr val="FDC82F"/>
    <a:srgbClr val="CC9933"/>
    <a:srgbClr val="CC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85030" autoAdjust="0"/>
  </p:normalViewPr>
  <p:slideViewPr>
    <p:cSldViewPr snapToGrid="0" snapToObjects="1">
      <p:cViewPr varScale="1">
        <p:scale>
          <a:sx n="121" d="100"/>
          <a:sy n="121" d="100"/>
        </p:scale>
        <p:origin x="978" y="108"/>
      </p:cViewPr>
      <p:guideLst/>
    </p:cSldViewPr>
  </p:slideViewPr>
  <p:notesTextViewPr>
    <p:cViewPr>
      <p:scale>
        <a:sx n="1" d="1"/>
        <a:sy n="1" d="1"/>
      </p:scale>
      <p:origin x="0" y="0"/>
    </p:cViewPr>
  </p:notesTextViewPr>
  <p:notesViewPr>
    <p:cSldViewPr snapToGrid="0" snapToObjects="1">
      <p:cViewPr varScale="1">
        <p:scale>
          <a:sx n="97" d="100"/>
          <a:sy n="97" d="100"/>
        </p:scale>
        <p:origin x="248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10</a:t>
            </a:fld>
            <a:endParaRPr lang="en-US"/>
          </a:p>
        </p:txBody>
      </p:sp>
    </p:spTree>
    <p:extLst>
      <p:ext uri="{BB962C8B-B14F-4D97-AF65-F5344CB8AC3E}">
        <p14:creationId xmlns:p14="http://schemas.microsoft.com/office/powerpoint/2010/main" val="14827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11</a:t>
            </a:fld>
            <a:endParaRPr lang="en-US"/>
          </a:p>
        </p:txBody>
      </p:sp>
    </p:spTree>
    <p:extLst>
      <p:ext uri="{BB962C8B-B14F-4D97-AF65-F5344CB8AC3E}">
        <p14:creationId xmlns:p14="http://schemas.microsoft.com/office/powerpoint/2010/main" val="36457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12</a:t>
            </a:fld>
            <a:endParaRPr lang="en-US"/>
          </a:p>
        </p:txBody>
      </p:sp>
    </p:spTree>
    <p:extLst>
      <p:ext uri="{BB962C8B-B14F-4D97-AF65-F5344CB8AC3E}">
        <p14:creationId xmlns:p14="http://schemas.microsoft.com/office/powerpoint/2010/main" val="20597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35</a:t>
            </a:fld>
            <a:endParaRPr lang="en-US"/>
          </a:p>
        </p:txBody>
      </p:sp>
    </p:spTree>
    <p:extLst>
      <p:ext uri="{BB962C8B-B14F-4D97-AF65-F5344CB8AC3E}">
        <p14:creationId xmlns:p14="http://schemas.microsoft.com/office/powerpoint/2010/main" val="322234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36</a:t>
            </a:fld>
            <a:endParaRPr lang="en-US"/>
          </a:p>
        </p:txBody>
      </p:sp>
    </p:spTree>
    <p:extLst>
      <p:ext uri="{BB962C8B-B14F-4D97-AF65-F5344CB8AC3E}">
        <p14:creationId xmlns:p14="http://schemas.microsoft.com/office/powerpoint/2010/main" val="303396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tiff"/><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643"/>
            <a:ext cx="9142853" cy="514285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4427710"/>
            <a:ext cx="9143993" cy="728661"/>
          </a:xfrm>
          <a:prstGeom prst="rect">
            <a:avLst/>
          </a:prstGeom>
        </p:spPr>
      </p:pic>
      <p:pic>
        <p:nvPicPr>
          <p:cNvPr id="5" name="Picture 4"/>
          <p:cNvPicPr>
            <a:picLocks noChangeAspect="1"/>
          </p:cNvPicPr>
          <p:nvPr userDrawn="1"/>
        </p:nvPicPr>
        <p:blipFill>
          <a:blip r:embed="rId4"/>
          <a:stretch>
            <a:fillRect/>
          </a:stretch>
        </p:blipFill>
        <p:spPr>
          <a:xfrm>
            <a:off x="-3070" y="4"/>
            <a:ext cx="9152028" cy="5148015"/>
          </a:xfrm>
          <a:prstGeom prst="rect">
            <a:avLst/>
          </a:prstGeom>
        </p:spPr>
      </p:pic>
      <p:pic>
        <p:nvPicPr>
          <p:cNvPr id="25" name="Picture 24">
            <a:extLst>
              <a:ext uri="{FF2B5EF4-FFF2-40B4-BE49-F238E27FC236}">
                <a16:creationId xmlns:a16="http://schemas.microsoft.com/office/drawing/2014/main" id="{4852C7CA-EA83-B944-B1F0-983C5EEB09DA}"/>
              </a:ext>
            </a:extLst>
          </p:cNvPr>
          <p:cNvPicPr>
            <a:picLocks noChangeAspect="1"/>
          </p:cNvPicPr>
          <p:nvPr userDrawn="1"/>
        </p:nvPicPr>
        <p:blipFill>
          <a:blip r:embed="rId5"/>
          <a:stretch>
            <a:fillRect/>
          </a:stretch>
        </p:blipFill>
        <p:spPr>
          <a:xfrm>
            <a:off x="1009832" y="3995022"/>
            <a:ext cx="1010553" cy="782600"/>
          </a:xfrm>
          <a:prstGeom prst="rect">
            <a:avLst/>
          </a:prstGeom>
        </p:spPr>
      </p:pic>
      <p:sp>
        <p:nvSpPr>
          <p:cNvPr id="26" name="Slide Number Placeholder 13">
            <a:extLst>
              <a:ext uri="{FF2B5EF4-FFF2-40B4-BE49-F238E27FC236}">
                <a16:creationId xmlns:a16="http://schemas.microsoft.com/office/drawing/2014/main" id="{DDCB3958-AFEF-7C4B-81B8-BB3384E43F7B}"/>
              </a:ext>
            </a:extLst>
          </p:cNvPr>
          <p:cNvSpPr txBox="1">
            <a:spLocks/>
          </p:cNvSpPr>
          <p:nvPr userDrawn="1"/>
        </p:nvSpPr>
        <p:spPr>
          <a:xfrm>
            <a:off x="385321" y="4605492"/>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chemeClr val="bg1"/>
                </a:solidFill>
              </a:rPr>
              <a:pPr/>
              <a:t>‹#›</a:t>
            </a:fld>
            <a:endParaRPr lang="en-US" sz="900" dirty="0">
              <a:solidFill>
                <a:schemeClr val="bg1"/>
              </a:solidFill>
            </a:endParaRPr>
          </a:p>
        </p:txBody>
      </p:sp>
      <p:sp>
        <p:nvSpPr>
          <p:cNvPr id="27" name="TextBox 26">
            <a:extLst>
              <a:ext uri="{FF2B5EF4-FFF2-40B4-BE49-F238E27FC236}">
                <a16:creationId xmlns:a16="http://schemas.microsoft.com/office/drawing/2014/main" id="{D5928796-E251-3449-BBC2-5C710A484A75}"/>
              </a:ext>
            </a:extLst>
          </p:cNvPr>
          <p:cNvSpPr txBox="1"/>
          <p:nvPr userDrawn="1"/>
        </p:nvSpPr>
        <p:spPr>
          <a:xfrm>
            <a:off x="2183907" y="4499632"/>
            <a:ext cx="3274143" cy="369332"/>
          </a:xfrm>
          <a:prstGeom prst="rect">
            <a:avLst/>
          </a:prstGeom>
          <a:noFill/>
        </p:spPr>
        <p:txBody>
          <a:bodyPr wrap="square" rtlCol="0">
            <a:spAutoFit/>
          </a:bodyPr>
          <a:lstStyle/>
          <a:p>
            <a:r>
              <a:rPr lang="en-US" dirty="0">
                <a:solidFill>
                  <a:schemeClr val="bg1"/>
                </a:solidFill>
                <a:latin typeface="+mn-lt"/>
              </a:rPr>
              <a:t>Connect. Support.</a:t>
            </a:r>
            <a:r>
              <a:rPr lang="en-US" baseline="0" dirty="0">
                <a:solidFill>
                  <a:schemeClr val="bg1"/>
                </a:solidFill>
                <a:latin typeface="+mn-lt"/>
              </a:rPr>
              <a:t> Inspire.</a:t>
            </a:r>
            <a:endParaRPr lang="en-US" dirty="0">
              <a:solidFill>
                <a:schemeClr val="bg1"/>
              </a:solidFill>
              <a:latin typeface="+mn-lt"/>
            </a:endParaRPr>
          </a:p>
        </p:txBody>
      </p:sp>
      <p:pic>
        <p:nvPicPr>
          <p:cNvPr id="30" name="Picture 29">
            <a:extLst>
              <a:ext uri="{FF2B5EF4-FFF2-40B4-BE49-F238E27FC236}">
                <a16:creationId xmlns:a16="http://schemas.microsoft.com/office/drawing/2014/main" id="{689B914F-EC03-B24E-AAE2-64A53BCCCC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200" y="4225189"/>
            <a:ext cx="1594221" cy="810932"/>
          </a:xfrm>
          <a:prstGeom prst="rect">
            <a:avLst/>
          </a:prstGeom>
        </p:spPr>
      </p:pic>
      <p:sp>
        <p:nvSpPr>
          <p:cNvPr id="14" name="Title 1">
            <a:extLst>
              <a:ext uri="{FF2B5EF4-FFF2-40B4-BE49-F238E27FC236}">
                <a16:creationId xmlns:a16="http://schemas.microsoft.com/office/drawing/2014/main" id="{40311E05-E946-8C49-BAA8-868BC09EB075}"/>
              </a:ext>
            </a:extLst>
          </p:cNvPr>
          <p:cNvSpPr>
            <a:spLocks noGrp="1"/>
          </p:cNvSpPr>
          <p:nvPr>
            <p:ph type="ctrTitle"/>
          </p:nvPr>
        </p:nvSpPr>
        <p:spPr>
          <a:xfrm>
            <a:off x="432087" y="1616851"/>
            <a:ext cx="5655208" cy="522983"/>
          </a:xfrm>
        </p:spPr>
        <p:txBody>
          <a:bodyPr>
            <a:normAutofit fontScale="90000"/>
          </a:bodyPr>
          <a:lstStyle>
            <a:lvl1pPr>
              <a:defRPr sz="2800">
                <a:solidFill>
                  <a:schemeClr val="bg1"/>
                </a:solidFill>
              </a:defRPr>
            </a:lvl1pPr>
          </a:lstStyle>
          <a:p>
            <a:r>
              <a:rPr lang="en-US" dirty="0"/>
              <a:t>Title Here</a:t>
            </a:r>
          </a:p>
        </p:txBody>
      </p:sp>
      <p:sp>
        <p:nvSpPr>
          <p:cNvPr id="15" name="Subtitle 2">
            <a:extLst>
              <a:ext uri="{FF2B5EF4-FFF2-40B4-BE49-F238E27FC236}">
                <a16:creationId xmlns:a16="http://schemas.microsoft.com/office/drawing/2014/main" id="{74A49A7D-E6FE-5344-852D-33C332DAA599}"/>
              </a:ext>
            </a:extLst>
          </p:cNvPr>
          <p:cNvSpPr>
            <a:spLocks noGrp="1"/>
          </p:cNvSpPr>
          <p:nvPr>
            <p:ph type="subTitle" idx="1"/>
          </p:nvPr>
        </p:nvSpPr>
        <p:spPr>
          <a:xfrm>
            <a:off x="458213" y="2147926"/>
            <a:ext cx="5629080" cy="483868"/>
          </a:xfrm>
        </p:spPr>
        <p:txBody>
          <a:bodyPr/>
          <a:lstStyle>
            <a:lvl1pPr marL="0" indent="0">
              <a:buNone/>
              <a:defRPr sz="1800" i="1">
                <a:solidFill>
                  <a:schemeClr val="bg1"/>
                </a:solidFill>
              </a:defRPr>
            </a:lvl1pPr>
          </a:lstStyle>
          <a:p>
            <a:r>
              <a:rPr lang="en-US" dirty="0"/>
              <a:t>Subhead here</a:t>
            </a:r>
          </a:p>
        </p:txBody>
      </p:sp>
      <p:pic>
        <p:nvPicPr>
          <p:cNvPr id="17" name="Picture 16">
            <a:extLst>
              <a:ext uri="{FF2B5EF4-FFF2-40B4-BE49-F238E27FC236}">
                <a16:creationId xmlns:a16="http://schemas.microsoft.com/office/drawing/2014/main" id="{3D467477-05DC-6448-9DB4-461F0A6BD117}"/>
              </a:ext>
            </a:extLst>
          </p:cNvPr>
          <p:cNvPicPr>
            <a:picLocks noChangeAspect="1"/>
          </p:cNvPicPr>
          <p:nvPr userDrawn="1"/>
        </p:nvPicPr>
        <p:blipFill>
          <a:blip r:embed="rId7"/>
          <a:stretch>
            <a:fillRect/>
          </a:stretch>
        </p:blipFill>
        <p:spPr>
          <a:xfrm>
            <a:off x="-6870" y="4661072"/>
            <a:ext cx="9143993" cy="495299"/>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1" y="2844601"/>
            <a:ext cx="3886200" cy="1369180"/>
          </a:xfrm>
        </p:spPr>
        <p:txBody>
          <a:bodyPr/>
          <a:lstStyle>
            <a:lvl1pPr marL="0" indent="0">
              <a:buNone/>
              <a:defRPr sz="900" i="1"/>
            </a:lvl1pPr>
          </a:lstStyle>
          <a:p>
            <a:pPr lvl="0"/>
            <a:r>
              <a:rPr lang="en-US"/>
              <a:t>Click to edit Master text styles</a:t>
            </a:r>
          </a:p>
        </p:txBody>
      </p:sp>
      <p:sp>
        <p:nvSpPr>
          <p:cNvPr id="14" name="Text Placeholder 13"/>
          <p:cNvSpPr>
            <a:spLocks noGrp="1"/>
          </p:cNvSpPr>
          <p:nvPr>
            <p:ph type="body" sz="quarter" idx="13"/>
          </p:nvPr>
        </p:nvSpPr>
        <p:spPr>
          <a:xfrm>
            <a:off x="628651"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4629151" y="1369219"/>
            <a:ext cx="3886200" cy="1369180"/>
          </a:xfrm>
        </p:spPr>
        <p:txBody>
          <a:bodyPr/>
          <a:lstStyle>
            <a:lvl1pPr marL="0" indent="0">
              <a:buNone/>
              <a:defRPr sz="900" i="1"/>
            </a:lvl1pPr>
          </a:lstStyle>
          <a:p>
            <a:pPr lvl="0"/>
            <a:r>
              <a:rPr lang="en-US"/>
              <a:t>Click to edit Master text styles</a:t>
            </a:r>
          </a:p>
        </p:txBody>
      </p:sp>
      <p:sp>
        <p:nvSpPr>
          <p:cNvPr id="11"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9443A643-A225-7E41-86F1-61B05EB2C0C4}" type="slidenum">
              <a:rPr lang="en-US"/>
              <a:pPr>
                <a:defRPr/>
              </a:pPr>
              <a:t>‹#›</a:t>
            </a:fld>
            <a:endParaRPr lang="en-US"/>
          </a:p>
        </p:txBody>
      </p:sp>
    </p:spTree>
    <p:extLst>
      <p:ext uri="{BB962C8B-B14F-4D97-AF65-F5344CB8AC3E}">
        <p14:creationId xmlns:p14="http://schemas.microsoft.com/office/powerpoint/2010/main" val="18166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4629151" y="2128102"/>
            <a:ext cx="3886200" cy="2085680"/>
          </a:xfrm>
        </p:spPr>
        <p:txBody>
          <a:bodyPr/>
          <a:lstStyle>
            <a:lvl1pPr marL="0" indent="0">
              <a:buNone/>
              <a:defRPr sz="900" i="1"/>
            </a:lvl1pPr>
          </a:lstStyle>
          <a:p>
            <a:pPr lvl="0"/>
            <a:r>
              <a:rPr lang="en-US"/>
              <a:t>Click to edit Master text styles</a:t>
            </a:r>
          </a:p>
        </p:txBody>
      </p:sp>
      <p:sp>
        <p:nvSpPr>
          <p:cNvPr id="13" name="Text Placeholder 13"/>
          <p:cNvSpPr>
            <a:spLocks noGrp="1"/>
          </p:cNvSpPr>
          <p:nvPr>
            <p:ph type="body" sz="quarter" idx="13"/>
          </p:nvPr>
        </p:nvSpPr>
        <p:spPr>
          <a:xfrm>
            <a:off x="628651"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4629151" y="1369219"/>
            <a:ext cx="3886200" cy="758882"/>
          </a:xfrm>
        </p:spPr>
        <p:txBody>
          <a:bodyPr>
            <a:noAutofit/>
          </a:bodyPr>
          <a:lstStyle>
            <a:lvl1pPr marL="0" indent="0">
              <a:buNone/>
              <a:defRPr sz="1500"/>
            </a:lvl1pPr>
            <a:lvl2pPr>
              <a:defRPr sz="1351"/>
            </a:lvl2pPr>
            <a:lvl3pPr>
              <a:defRPr sz="1351"/>
            </a:lvl3pPr>
            <a:lvl4pPr>
              <a:defRPr sz="1351"/>
            </a:lvl4pPr>
            <a:lvl5pPr>
              <a:defRPr sz="1351"/>
            </a:lvl5pPr>
          </a:lstStyle>
          <a:p>
            <a:pPr lvl="0"/>
            <a:r>
              <a:rPr lang="en-US"/>
              <a:t>Click to edit Master text styles</a:t>
            </a:r>
          </a:p>
        </p:txBody>
      </p:sp>
      <p:sp>
        <p:nvSpPr>
          <p:cNvPr id="12"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25C5F9D4-5D67-D543-BC4D-5AD00547B80B}" type="slidenum">
              <a:rPr lang="en-US"/>
              <a:pPr>
                <a:defRPr/>
              </a:pPr>
              <a:t>‹#›</a:t>
            </a:fld>
            <a:endParaRPr lang="en-US"/>
          </a:p>
        </p:txBody>
      </p:sp>
    </p:spTree>
    <p:extLst>
      <p:ext uri="{BB962C8B-B14F-4D97-AF65-F5344CB8AC3E}">
        <p14:creationId xmlns:p14="http://schemas.microsoft.com/office/powerpoint/2010/main" val="5016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628651" y="1361927"/>
            <a:ext cx="3886200" cy="2851699"/>
          </a:xfrm>
        </p:spPr>
        <p:txBody>
          <a:bodyPr/>
          <a:lstStyle>
            <a:lvl1pPr marL="0" indent="0">
              <a:buNone/>
              <a:defRPr sz="900" i="1"/>
            </a:lvl1pPr>
          </a:lstStyle>
          <a:p>
            <a:pPr lvl="0"/>
            <a:r>
              <a:rPr lang="en-US"/>
              <a:t>Click to edit Master text styles</a:t>
            </a:r>
          </a:p>
        </p:txBody>
      </p:sp>
      <p:sp>
        <p:nvSpPr>
          <p:cNvPr id="13" name="Text Placeholder 13"/>
          <p:cNvSpPr>
            <a:spLocks noGrp="1"/>
          </p:cNvSpPr>
          <p:nvPr>
            <p:ph type="body" sz="quarter" idx="13"/>
          </p:nvPr>
        </p:nvSpPr>
        <p:spPr>
          <a:xfrm>
            <a:off x="4629151" y="2128105"/>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4629151" y="1369219"/>
            <a:ext cx="3886200" cy="758882"/>
          </a:xfrm>
        </p:spPr>
        <p:txBody>
          <a:bodyPr>
            <a:noAutofit/>
          </a:bodyPr>
          <a:lstStyle>
            <a:lvl1pPr marL="0" indent="0">
              <a:buNone/>
              <a:defRPr sz="1500"/>
            </a:lvl1pPr>
            <a:lvl2pPr>
              <a:defRPr sz="1351"/>
            </a:lvl2pPr>
            <a:lvl3pPr>
              <a:defRPr sz="1351"/>
            </a:lvl3pPr>
            <a:lvl4pPr>
              <a:defRPr sz="1351"/>
            </a:lvl4pPr>
            <a:lvl5pPr>
              <a:defRPr sz="1351"/>
            </a:lvl5pPr>
          </a:lstStyle>
          <a:p>
            <a:pPr lvl="0"/>
            <a:r>
              <a:rPr lang="en-US"/>
              <a:t>Click to edit Master text styles</a:t>
            </a:r>
          </a:p>
        </p:txBody>
      </p:sp>
      <p:sp>
        <p:nvSpPr>
          <p:cNvPr id="12"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5BB9A625-1BAB-DC4A-8E83-1D568617C14A}" type="slidenum">
              <a:rPr lang="en-US"/>
              <a:pPr>
                <a:defRPr/>
              </a:pPr>
              <a:t>‹#›</a:t>
            </a:fld>
            <a:endParaRPr lang="en-US"/>
          </a:p>
        </p:txBody>
      </p:sp>
    </p:spTree>
    <p:extLst>
      <p:ext uri="{BB962C8B-B14F-4D97-AF65-F5344CB8AC3E}">
        <p14:creationId xmlns:p14="http://schemas.microsoft.com/office/powerpoint/2010/main" val="133712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1" name="Content Placeholder 3"/>
          <p:cNvSpPr>
            <a:spLocks noGrp="1"/>
          </p:cNvSpPr>
          <p:nvPr>
            <p:ph sz="half" idx="2"/>
          </p:nvPr>
        </p:nvSpPr>
        <p:spPr>
          <a:xfrm>
            <a:off x="4629151" y="2855324"/>
            <a:ext cx="3886200" cy="1358461"/>
          </a:xfrm>
        </p:spPr>
        <p:txBody>
          <a:bodyPr/>
          <a:lstStyle>
            <a:lvl1pPr marL="0" indent="0">
              <a:buNone/>
              <a:defRPr sz="900" i="1"/>
            </a:lvl1pPr>
          </a:lstStyle>
          <a:p>
            <a:pPr lvl="0"/>
            <a:r>
              <a:rPr lang="en-US"/>
              <a:t>Click to edit Master text styles</a:t>
            </a:r>
          </a:p>
        </p:txBody>
      </p:sp>
      <p:sp>
        <p:nvSpPr>
          <p:cNvPr id="13" name="Text Placeholder 13"/>
          <p:cNvSpPr>
            <a:spLocks noGrp="1"/>
          </p:cNvSpPr>
          <p:nvPr>
            <p:ph type="body" sz="quarter" idx="13"/>
          </p:nvPr>
        </p:nvSpPr>
        <p:spPr>
          <a:xfrm>
            <a:off x="628651" y="1369223"/>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p:nvPr>
        </p:nvSpPr>
        <p:spPr>
          <a:xfrm>
            <a:off x="4629151" y="1385783"/>
            <a:ext cx="3886200" cy="1358461"/>
          </a:xfrm>
        </p:spPr>
        <p:txBody>
          <a:bodyPr/>
          <a:lstStyle>
            <a:lvl1pPr marL="0" indent="0">
              <a:buNone/>
              <a:defRPr sz="900" i="1"/>
            </a:lvl1pPr>
          </a:lstStyle>
          <a:p>
            <a:pPr lvl="0"/>
            <a:r>
              <a:rPr lang="en-US"/>
              <a:t>Click to edit Master text styles</a:t>
            </a:r>
          </a:p>
        </p:txBody>
      </p:sp>
      <p:sp>
        <p:nvSpPr>
          <p:cNvPr id="16" name="Content Placeholder 3"/>
          <p:cNvSpPr>
            <a:spLocks noGrp="1"/>
          </p:cNvSpPr>
          <p:nvPr>
            <p:ph sz="half" idx="15"/>
          </p:nvPr>
        </p:nvSpPr>
        <p:spPr>
          <a:xfrm>
            <a:off x="628651" y="2855324"/>
            <a:ext cx="3886200" cy="1358461"/>
          </a:xfrm>
        </p:spPr>
        <p:txBody>
          <a:bodyPr/>
          <a:lstStyle>
            <a:lvl1pPr marL="0" indent="0">
              <a:buNone/>
              <a:defRPr sz="900" i="1"/>
            </a:lvl1pPr>
          </a:lstStyle>
          <a:p>
            <a:pPr lvl="0"/>
            <a:r>
              <a:rPr lang="en-US"/>
              <a:t>Click to edit Master text styles</a:t>
            </a:r>
          </a:p>
        </p:txBody>
      </p:sp>
      <p:sp>
        <p:nvSpPr>
          <p:cNvPr id="15"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8"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873779CE-96A0-D94C-A88F-E2BB8366696B}" type="slidenum">
              <a:rPr lang="en-US"/>
              <a:pPr>
                <a:defRPr/>
              </a:pPr>
              <a:t>‹#›</a:t>
            </a:fld>
            <a:endParaRPr lang="en-US"/>
          </a:p>
        </p:txBody>
      </p:sp>
    </p:spTree>
    <p:extLst>
      <p:ext uri="{BB962C8B-B14F-4D97-AF65-F5344CB8AC3E}">
        <p14:creationId xmlns:p14="http://schemas.microsoft.com/office/powerpoint/2010/main" val="185580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13"/>
          <p:cNvSpPr>
            <a:spLocks noGrp="1"/>
          </p:cNvSpPr>
          <p:nvPr>
            <p:ph type="body" sz="quarter" idx="13"/>
          </p:nvPr>
        </p:nvSpPr>
        <p:spPr>
          <a:xfrm>
            <a:off x="628653"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p:nvPr>
        </p:nvSpPr>
        <p:spPr>
          <a:xfrm>
            <a:off x="3789579" y="1369219"/>
            <a:ext cx="4725775" cy="2844404"/>
          </a:xfrm>
        </p:spPr>
        <p:txBody>
          <a:bodyPr rtlCol="0">
            <a:normAutofit/>
          </a:bodyPr>
          <a:lstStyle>
            <a:lvl1pPr marL="0" indent="0">
              <a:buNone/>
              <a:defRPr sz="900" i="1"/>
            </a:lvl1pPr>
          </a:lstStyle>
          <a:p>
            <a:pPr lvl="0"/>
            <a:r>
              <a:rPr lang="en-US" noProof="0"/>
              <a:t>Click icon to add table</a:t>
            </a:r>
            <a:endParaRPr lang="en-US" noProof="0" dirty="0"/>
          </a:p>
        </p:txBody>
      </p:sp>
      <p:sp>
        <p:nvSpPr>
          <p:cNvPr id="11"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242DB3B0-1C65-DF4F-8FEC-87AE9AC834B9}" type="slidenum">
              <a:rPr lang="en-US"/>
              <a:pPr>
                <a:defRPr/>
              </a:pPr>
              <a:t>‹#›</a:t>
            </a:fld>
            <a:endParaRPr lang="en-US"/>
          </a:p>
        </p:txBody>
      </p:sp>
    </p:spTree>
    <p:extLst>
      <p:ext uri="{BB962C8B-B14F-4D97-AF65-F5344CB8AC3E}">
        <p14:creationId xmlns:p14="http://schemas.microsoft.com/office/powerpoint/2010/main" val="38792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4629151"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28651" y="3591613"/>
            <a:ext cx="3886200" cy="622010"/>
          </a:xfrm>
        </p:spPr>
        <p:txBody>
          <a:bodyPr>
            <a:noAutofit/>
          </a:bodyPr>
          <a:lstStyle>
            <a:lvl1pPr marL="0" indent="0">
              <a:buNone/>
              <a:defRPr sz="1500"/>
            </a:lvl1pPr>
            <a:lvl2pPr>
              <a:defRPr sz="1351"/>
            </a:lvl2pPr>
            <a:lvl3pPr>
              <a:defRPr sz="1351"/>
            </a:lvl3pPr>
            <a:lvl4pPr>
              <a:defRPr sz="1351"/>
            </a:lvl4pPr>
            <a:lvl5pPr>
              <a:defRPr sz="1351"/>
            </a:lvl5pPr>
          </a:lstStyle>
          <a:p>
            <a:pPr lvl="0"/>
            <a:r>
              <a:rPr lang="en-US"/>
              <a:t>Click to edit Master text styles</a:t>
            </a:r>
          </a:p>
        </p:txBody>
      </p:sp>
      <p:sp>
        <p:nvSpPr>
          <p:cNvPr id="3" name="Picture Placeholder 2"/>
          <p:cNvSpPr>
            <a:spLocks noGrp="1"/>
          </p:cNvSpPr>
          <p:nvPr>
            <p:ph type="pic" sz="quarter" idx="15"/>
          </p:nvPr>
        </p:nvSpPr>
        <p:spPr>
          <a:xfrm>
            <a:off x="628651" y="1369223"/>
            <a:ext cx="3886200" cy="2222393"/>
          </a:xfrm>
        </p:spPr>
        <p:txBody>
          <a:bodyPr rtlCol="0">
            <a:normAutofit/>
          </a:bodyPr>
          <a:lstStyle>
            <a:lvl1pPr marL="0" indent="0">
              <a:buNone/>
              <a:defRPr sz="900" i="1" baseline="0"/>
            </a:lvl1pPr>
          </a:lstStyle>
          <a:p>
            <a:pPr lvl="0"/>
            <a:r>
              <a:rPr lang="en-US" noProof="0"/>
              <a:t>Drag picture to placeholder or click icon to add</a:t>
            </a:r>
            <a:endParaRPr lang="en-US" noProof="0" dirty="0"/>
          </a:p>
        </p:txBody>
      </p:sp>
      <p:sp>
        <p:nvSpPr>
          <p:cNvPr id="11"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18B1EC0A-61B7-B94F-903F-DCE2C52D1CCC}" type="slidenum">
              <a:rPr lang="en-US"/>
              <a:pPr>
                <a:defRPr/>
              </a:pPr>
              <a:t>‹#›</a:t>
            </a:fld>
            <a:endParaRPr lang="en-US"/>
          </a:p>
        </p:txBody>
      </p:sp>
    </p:spTree>
    <p:extLst>
      <p:ext uri="{BB962C8B-B14F-4D97-AF65-F5344CB8AC3E}">
        <p14:creationId xmlns:p14="http://schemas.microsoft.com/office/powerpoint/2010/main" val="11629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5"/>
          <p:cNvSpPr>
            <a:spLocks noGrp="1"/>
          </p:cNvSpPr>
          <p:nvPr>
            <p:ph type="sldNum" sz="quarter" idx="10"/>
          </p:nvPr>
        </p:nvSpPr>
        <p:spPr>
          <a:xfrm>
            <a:off x="-804408" y="4675587"/>
            <a:ext cx="485775" cy="273844"/>
          </a:xfrm>
          <a:prstGeom prst="rect">
            <a:avLst/>
          </a:prstGeom>
        </p:spPr>
        <p:txBody>
          <a:bodyPr/>
          <a:lstStyle>
            <a:lvl1pPr>
              <a:defRPr/>
            </a:lvl1pPr>
          </a:lstStyle>
          <a:p>
            <a:pPr>
              <a:defRPr/>
            </a:pPr>
            <a:fld id="{BC941FE5-8751-5A41-9B57-5853A55FD1D9}" type="slidenum">
              <a:rPr lang="en-US"/>
              <a:pPr>
                <a:defRPr/>
              </a:pPr>
              <a:t>‹#›</a:t>
            </a:fld>
            <a:endParaRPr lang="en-US"/>
          </a:p>
        </p:txBody>
      </p:sp>
    </p:spTree>
    <p:extLst>
      <p:ext uri="{BB962C8B-B14F-4D97-AF65-F5344CB8AC3E}">
        <p14:creationId xmlns:p14="http://schemas.microsoft.com/office/powerpoint/2010/main" val="43604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628651"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28651" y="1369219"/>
            <a:ext cx="7886700" cy="758882"/>
          </a:xfrm>
        </p:spPr>
        <p:txBody>
          <a:bodyPr>
            <a:normAutofit/>
          </a:bodyPr>
          <a:lstStyle>
            <a:lvl1pPr marL="0" indent="0">
              <a:buNone/>
              <a:defRPr sz="1500"/>
            </a:lvl1pPr>
            <a:lvl2pPr>
              <a:defRPr sz="1351"/>
            </a:lvl2pPr>
            <a:lvl3pPr>
              <a:defRPr sz="1351"/>
            </a:lvl3pPr>
            <a:lvl4pPr>
              <a:defRPr sz="1351"/>
            </a:lvl4pPr>
            <a:lvl5pPr>
              <a:defRPr sz="1351"/>
            </a:lvl5pPr>
          </a:lstStyle>
          <a:p>
            <a:pPr lvl="0"/>
            <a:r>
              <a:rPr lang="en-US"/>
              <a:t>Click to edit Master text styles</a:t>
            </a:r>
          </a:p>
        </p:txBody>
      </p:sp>
      <p:sp>
        <p:nvSpPr>
          <p:cNvPr id="14" name="Text Placeholder 13"/>
          <p:cNvSpPr>
            <a:spLocks noGrp="1"/>
          </p:cNvSpPr>
          <p:nvPr>
            <p:ph type="body" sz="quarter" idx="15"/>
          </p:nvPr>
        </p:nvSpPr>
        <p:spPr>
          <a:xfrm>
            <a:off x="628651" y="3733015"/>
            <a:ext cx="7886700" cy="497168"/>
          </a:xfrm>
        </p:spPr>
        <p:txBody>
          <a:bodyPr>
            <a:normAutofit/>
          </a:bodyPr>
          <a:lstStyle>
            <a:lvl1pPr marL="0" indent="0">
              <a:buNone/>
              <a:defRPr sz="1500" b="1" i="1">
                <a:solidFill>
                  <a:srgbClr val="0066A1"/>
                </a:solidFill>
              </a:defRPr>
            </a:lvl1pPr>
            <a:lvl2pPr>
              <a:defRPr sz="1351"/>
            </a:lvl2pPr>
            <a:lvl3pPr>
              <a:defRPr sz="1351"/>
            </a:lvl3pPr>
            <a:lvl4pPr>
              <a:defRPr sz="1351"/>
            </a:lvl4pPr>
            <a:lvl5pPr>
              <a:defRPr sz="1351"/>
            </a:lvl5pPr>
          </a:lstStyle>
          <a:p>
            <a:pPr lvl="0"/>
            <a:r>
              <a:rPr lang="en-US"/>
              <a:t>Click to edit Master text styles</a:t>
            </a:r>
          </a:p>
        </p:txBody>
      </p:sp>
      <p:sp>
        <p:nvSpPr>
          <p:cNvPr id="11"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6EF0BEFE-55CC-A34A-A372-DBC5A78008E9}" type="slidenum">
              <a:rPr lang="en-US"/>
              <a:pPr>
                <a:defRPr/>
              </a:pPr>
              <a:t>‹#›</a:t>
            </a:fld>
            <a:endParaRPr lang="en-US"/>
          </a:p>
        </p:txBody>
      </p:sp>
    </p:spTree>
    <p:extLst>
      <p:ext uri="{BB962C8B-B14F-4D97-AF65-F5344CB8AC3E}">
        <p14:creationId xmlns:p14="http://schemas.microsoft.com/office/powerpoint/2010/main" val="1450011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628651" y="2731629"/>
            <a:ext cx="3886200" cy="148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28651" y="1369219"/>
            <a:ext cx="7886700" cy="1269809"/>
          </a:xfrm>
        </p:spPr>
        <p:txBody>
          <a:bodyPr numCol="2" spcCol="274320">
            <a:normAutofit/>
          </a:bodyPr>
          <a:lstStyle>
            <a:lvl1pPr marL="0" indent="0">
              <a:buNone/>
              <a:defRPr sz="1500"/>
            </a:lvl1pPr>
            <a:lvl2pPr>
              <a:defRPr sz="1351"/>
            </a:lvl2pPr>
            <a:lvl3pPr>
              <a:defRPr sz="1351"/>
            </a:lvl3pPr>
            <a:lvl4pPr>
              <a:defRPr sz="1351"/>
            </a:lvl4pPr>
            <a:lvl5pPr>
              <a:defRPr sz="1351"/>
            </a:lvl5pPr>
          </a:lstStyle>
          <a:p>
            <a:pPr lvl="0"/>
            <a:r>
              <a:rPr lang="en-US"/>
              <a:t>Click to edit Master text styles</a:t>
            </a:r>
          </a:p>
        </p:txBody>
      </p:sp>
      <p:sp>
        <p:nvSpPr>
          <p:cNvPr id="3" name="Picture Placeholder 2"/>
          <p:cNvSpPr>
            <a:spLocks noGrp="1"/>
          </p:cNvSpPr>
          <p:nvPr>
            <p:ph type="pic" sz="quarter" idx="15"/>
          </p:nvPr>
        </p:nvSpPr>
        <p:spPr>
          <a:xfrm>
            <a:off x="4629151" y="2731625"/>
            <a:ext cx="3886200" cy="1481998"/>
          </a:xfrm>
        </p:spPr>
        <p:txBody>
          <a:bodyPr rtlCol="0">
            <a:normAutofit/>
          </a:bodyPr>
          <a:lstStyle>
            <a:lvl1pPr marL="0" indent="0">
              <a:buNone/>
              <a:defRPr sz="900" i="1" baseline="0"/>
            </a:lvl1pPr>
          </a:lstStyle>
          <a:p>
            <a:pPr lvl="0"/>
            <a:r>
              <a:rPr lang="en-US" noProof="0"/>
              <a:t>Drag picture to placeholder or click icon to add</a:t>
            </a:r>
            <a:endParaRPr lang="en-US" noProof="0" dirty="0"/>
          </a:p>
        </p:txBody>
      </p:sp>
      <p:sp>
        <p:nvSpPr>
          <p:cNvPr id="11"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4DABB549-F767-EF41-93D4-A073E05F10F0}" type="slidenum">
              <a:rPr lang="en-US"/>
              <a:pPr>
                <a:defRPr/>
              </a:pPr>
              <a:t>‹#›</a:t>
            </a:fld>
            <a:endParaRPr lang="en-US"/>
          </a:p>
        </p:txBody>
      </p:sp>
    </p:spTree>
    <p:extLst>
      <p:ext uri="{BB962C8B-B14F-4D97-AF65-F5344CB8AC3E}">
        <p14:creationId xmlns:p14="http://schemas.microsoft.com/office/powerpoint/2010/main" val="69915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p:nvPr>
        </p:nvSpPr>
        <p:spPr>
          <a:xfrm>
            <a:off x="628651" y="417136"/>
            <a:ext cx="7886700" cy="415002"/>
          </a:xfrm>
        </p:spPr>
        <p:txBody>
          <a:bodyPr/>
          <a:lstStyle/>
          <a:p>
            <a:r>
              <a:rPr lang="en-US"/>
              <a:t>Click to edit Master title style</a:t>
            </a:r>
            <a:endParaRPr lang="en-US" dirty="0"/>
          </a:p>
        </p:txBody>
      </p:sp>
      <p:sp>
        <p:nvSpPr>
          <p:cNvPr id="13" name="Text Placeholder 13"/>
          <p:cNvSpPr>
            <a:spLocks noGrp="1"/>
          </p:cNvSpPr>
          <p:nvPr>
            <p:ph type="body" sz="quarter" idx="13"/>
          </p:nvPr>
        </p:nvSpPr>
        <p:spPr>
          <a:xfrm>
            <a:off x="628651" y="1369222"/>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p:nvPr>
        </p:nvSpPr>
        <p:spPr>
          <a:xfrm>
            <a:off x="628651" y="3535055"/>
            <a:ext cx="4970872" cy="678571"/>
          </a:xfrm>
        </p:spPr>
        <p:txBody>
          <a:bodyPr>
            <a:normAutofit/>
          </a:bodyPr>
          <a:lstStyle>
            <a:lvl1pPr marL="0" indent="0">
              <a:buNone/>
              <a:defRPr sz="1500" b="1">
                <a:solidFill>
                  <a:srgbClr val="0066A1"/>
                </a:solidFill>
              </a:defRPr>
            </a:lvl1pPr>
            <a:lvl2pPr>
              <a:defRPr sz="1351"/>
            </a:lvl2pPr>
            <a:lvl3pPr>
              <a:defRPr sz="1351"/>
            </a:lvl3pPr>
            <a:lvl4pPr>
              <a:defRPr sz="1351"/>
            </a:lvl4pPr>
            <a:lvl5pPr>
              <a:defRPr sz="1351"/>
            </a:lvl5pPr>
          </a:lstStyle>
          <a:p>
            <a:pPr lvl="0"/>
            <a:r>
              <a:rPr lang="en-US"/>
              <a:t>Click to edit Master text styles</a:t>
            </a:r>
          </a:p>
        </p:txBody>
      </p:sp>
      <p:sp>
        <p:nvSpPr>
          <p:cNvPr id="3" name="Picture Placeholder 2"/>
          <p:cNvSpPr>
            <a:spLocks noGrp="1"/>
          </p:cNvSpPr>
          <p:nvPr>
            <p:ph type="pic" sz="quarter" idx="15"/>
          </p:nvPr>
        </p:nvSpPr>
        <p:spPr>
          <a:xfrm>
            <a:off x="5712645" y="1369219"/>
            <a:ext cx="2802707" cy="2844404"/>
          </a:xfrm>
        </p:spPr>
        <p:txBody>
          <a:bodyPr rtlCol="0">
            <a:normAutofit/>
          </a:bodyPr>
          <a:lstStyle>
            <a:lvl1pPr marL="0" indent="0">
              <a:buNone/>
              <a:defRPr sz="900" i="1" baseline="0"/>
            </a:lvl1pPr>
          </a:lstStyle>
          <a:p>
            <a:pPr lvl="0"/>
            <a:r>
              <a:rPr lang="en-US" noProof="0"/>
              <a:t>Drag picture to placeholder or click icon to add</a:t>
            </a:r>
            <a:endParaRPr lang="en-US" noProof="0" dirty="0"/>
          </a:p>
        </p:txBody>
      </p:sp>
      <p:sp>
        <p:nvSpPr>
          <p:cNvPr id="9"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7"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F3AC1238-AB32-E149-9B71-0B8693B67D0B}" type="slidenum">
              <a:rPr lang="en-US"/>
              <a:pPr>
                <a:defRPr/>
              </a:pPr>
              <a:t>‹#›</a:t>
            </a:fld>
            <a:endParaRPr lang="en-US"/>
          </a:p>
        </p:txBody>
      </p:sp>
    </p:spTree>
    <p:extLst>
      <p:ext uri="{BB962C8B-B14F-4D97-AF65-F5344CB8AC3E}">
        <p14:creationId xmlns:p14="http://schemas.microsoft.com/office/powerpoint/2010/main" val="18464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144" y="643"/>
            <a:ext cx="9142853" cy="5142854"/>
          </a:xfrm>
          <a:prstGeom prst="rect">
            <a:avLst/>
          </a:prstGeom>
        </p:spPr>
      </p:pic>
      <p:sp>
        <p:nvSpPr>
          <p:cNvPr id="9" name="Slide Number Placeholder 9"/>
          <p:cNvSpPr txBox="1">
            <a:spLocks/>
          </p:cNvSpPr>
          <p:nvPr userDrawn="1"/>
        </p:nvSpPr>
        <p:spPr>
          <a:xfrm>
            <a:off x="-729232" y="4699345"/>
            <a:ext cx="485775" cy="273844"/>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AC251CC7-68DB-DC4E-AEB5-860FF6F56E64}" type="slidenum">
              <a:rPr lang="en-US" sz="900" smtClean="0"/>
              <a:pPr>
                <a:defRPr/>
              </a:pPr>
              <a:t>‹#›</a:t>
            </a:fld>
            <a:endParaRPr lang="en-US" sz="900" dirty="0"/>
          </a:p>
        </p:txBody>
      </p:sp>
      <p:pic>
        <p:nvPicPr>
          <p:cNvPr id="10" name="Picture 9"/>
          <p:cNvPicPr>
            <a:picLocks noChangeAspect="1"/>
          </p:cNvPicPr>
          <p:nvPr userDrawn="1"/>
        </p:nvPicPr>
        <p:blipFill>
          <a:blip r:embed="rId3"/>
          <a:stretch>
            <a:fillRect/>
          </a:stretch>
        </p:blipFill>
        <p:spPr>
          <a:xfrm>
            <a:off x="6" y="4649587"/>
            <a:ext cx="9143993" cy="495299"/>
          </a:xfrm>
          <a:prstGeom prst="rect">
            <a:avLst/>
          </a:prstGeom>
        </p:spPr>
      </p:pic>
      <p:sp>
        <p:nvSpPr>
          <p:cNvPr id="15" name="Slide Number Placeholder 13">
            <a:extLst>
              <a:ext uri="{FF2B5EF4-FFF2-40B4-BE49-F238E27FC236}">
                <a16:creationId xmlns:a16="http://schemas.microsoft.com/office/drawing/2014/main" id="{5BC01306-1AEF-0A4E-AEB7-8E74FB83433E}"/>
              </a:ext>
            </a:extLst>
          </p:cNvPr>
          <p:cNvSpPr txBox="1">
            <a:spLocks/>
          </p:cNvSpPr>
          <p:nvPr userDrawn="1"/>
        </p:nvSpPr>
        <p:spPr>
          <a:xfrm>
            <a:off x="385321" y="4605492"/>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chemeClr val="bg1"/>
                </a:solidFill>
              </a:rPr>
              <a:pPr/>
              <a:t>‹#›</a:t>
            </a:fld>
            <a:endParaRPr lang="en-US" sz="900" dirty="0">
              <a:solidFill>
                <a:schemeClr val="bg1"/>
              </a:solidFill>
            </a:endParaRPr>
          </a:p>
        </p:txBody>
      </p:sp>
      <p:pic>
        <p:nvPicPr>
          <p:cNvPr id="12" name="Picture 11">
            <a:extLst>
              <a:ext uri="{FF2B5EF4-FFF2-40B4-BE49-F238E27FC236}">
                <a16:creationId xmlns:a16="http://schemas.microsoft.com/office/drawing/2014/main" id="{F5FEBC1F-BE60-EA42-BEC5-D7905E09D63A}"/>
              </a:ext>
            </a:extLst>
          </p:cNvPr>
          <p:cNvPicPr>
            <a:picLocks noChangeAspect="1"/>
          </p:cNvPicPr>
          <p:nvPr userDrawn="1"/>
        </p:nvPicPr>
        <p:blipFill>
          <a:blip r:embed="rId4"/>
          <a:stretch>
            <a:fillRect/>
          </a:stretch>
        </p:blipFill>
        <p:spPr>
          <a:xfrm>
            <a:off x="1009832" y="3995022"/>
            <a:ext cx="1010553" cy="782600"/>
          </a:xfrm>
          <a:prstGeom prst="rect">
            <a:avLst/>
          </a:prstGeom>
        </p:spPr>
      </p:pic>
      <p:sp>
        <p:nvSpPr>
          <p:cNvPr id="13" name="TextBox 12">
            <a:extLst>
              <a:ext uri="{FF2B5EF4-FFF2-40B4-BE49-F238E27FC236}">
                <a16:creationId xmlns:a16="http://schemas.microsoft.com/office/drawing/2014/main" id="{284FC459-52EB-7748-BB1B-EC3CF5F7D51C}"/>
              </a:ext>
            </a:extLst>
          </p:cNvPr>
          <p:cNvSpPr txBox="1"/>
          <p:nvPr userDrawn="1"/>
        </p:nvSpPr>
        <p:spPr>
          <a:xfrm>
            <a:off x="2183907" y="4499632"/>
            <a:ext cx="3274143" cy="369332"/>
          </a:xfrm>
          <a:prstGeom prst="rect">
            <a:avLst/>
          </a:prstGeom>
          <a:noFill/>
        </p:spPr>
        <p:txBody>
          <a:bodyPr wrap="square" rtlCol="0">
            <a:spAutoFit/>
          </a:bodyPr>
          <a:lstStyle/>
          <a:p>
            <a:r>
              <a:rPr lang="en-US" dirty="0">
                <a:solidFill>
                  <a:schemeClr val="bg1"/>
                </a:solidFill>
                <a:latin typeface="+mn-lt"/>
              </a:rPr>
              <a:t>Connect. Support.</a:t>
            </a:r>
            <a:r>
              <a:rPr lang="en-US" baseline="0" dirty="0">
                <a:solidFill>
                  <a:schemeClr val="bg1"/>
                </a:solidFill>
                <a:latin typeface="+mn-lt"/>
              </a:rPr>
              <a:t> Inspire.</a:t>
            </a:r>
            <a:endParaRPr lang="en-US" dirty="0">
              <a:solidFill>
                <a:schemeClr val="bg1"/>
              </a:solidFill>
              <a:latin typeface="+mn-lt"/>
            </a:endParaRPr>
          </a:p>
        </p:txBody>
      </p:sp>
      <p:pic>
        <p:nvPicPr>
          <p:cNvPr id="14" name="Picture 13">
            <a:extLst>
              <a:ext uri="{FF2B5EF4-FFF2-40B4-BE49-F238E27FC236}">
                <a16:creationId xmlns:a16="http://schemas.microsoft.com/office/drawing/2014/main" id="{9AF5D23D-0AFD-BD4B-86A9-36C293F11D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5200" y="4225189"/>
            <a:ext cx="1594221" cy="810932"/>
          </a:xfrm>
          <a:prstGeom prst="rect">
            <a:avLst/>
          </a:prstGeom>
        </p:spPr>
      </p:pic>
      <p:sp>
        <p:nvSpPr>
          <p:cNvPr id="16" name="Title 1">
            <a:extLst>
              <a:ext uri="{FF2B5EF4-FFF2-40B4-BE49-F238E27FC236}">
                <a16:creationId xmlns:a16="http://schemas.microsoft.com/office/drawing/2014/main" id="{11F2527A-3FDF-E44D-AE98-D69F2B31A465}"/>
              </a:ext>
            </a:extLst>
          </p:cNvPr>
          <p:cNvSpPr>
            <a:spLocks noGrp="1"/>
          </p:cNvSpPr>
          <p:nvPr>
            <p:ph type="ctrTitle"/>
          </p:nvPr>
        </p:nvSpPr>
        <p:spPr>
          <a:xfrm>
            <a:off x="432087" y="1616851"/>
            <a:ext cx="5655208" cy="522983"/>
          </a:xfrm>
        </p:spPr>
        <p:txBody>
          <a:bodyPr>
            <a:normAutofit fontScale="90000"/>
          </a:bodyPr>
          <a:lstStyle>
            <a:lvl1pPr>
              <a:defRPr sz="2800">
                <a:solidFill>
                  <a:schemeClr val="bg1"/>
                </a:solidFill>
              </a:defRPr>
            </a:lvl1pPr>
          </a:lstStyle>
          <a:p>
            <a:r>
              <a:rPr lang="en-US" dirty="0"/>
              <a:t>Title Here</a:t>
            </a:r>
          </a:p>
        </p:txBody>
      </p:sp>
      <p:sp>
        <p:nvSpPr>
          <p:cNvPr id="17" name="Subtitle 2">
            <a:extLst>
              <a:ext uri="{FF2B5EF4-FFF2-40B4-BE49-F238E27FC236}">
                <a16:creationId xmlns:a16="http://schemas.microsoft.com/office/drawing/2014/main" id="{0EECE634-3EB2-634C-A3DB-6C962A536FCE}"/>
              </a:ext>
            </a:extLst>
          </p:cNvPr>
          <p:cNvSpPr>
            <a:spLocks noGrp="1"/>
          </p:cNvSpPr>
          <p:nvPr>
            <p:ph type="subTitle" idx="1"/>
          </p:nvPr>
        </p:nvSpPr>
        <p:spPr>
          <a:xfrm>
            <a:off x="458213" y="2147926"/>
            <a:ext cx="5629080" cy="483868"/>
          </a:xfrm>
        </p:spPr>
        <p:txBody>
          <a:bodyPr/>
          <a:lstStyle>
            <a:lvl1pPr marL="0" indent="0">
              <a:buNone/>
              <a:defRPr sz="1800" i="1">
                <a:solidFill>
                  <a:schemeClr val="bg1"/>
                </a:solidFill>
              </a:defRPr>
            </a:lvl1pPr>
          </a:lstStyle>
          <a:p>
            <a:r>
              <a:rPr lang="en-US" dirty="0"/>
              <a:t>Subhead here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146" y="-3055"/>
            <a:ext cx="9142855" cy="5142855"/>
          </a:xfrm>
          <a:prstGeom prst="rect">
            <a:avLst/>
          </a:prstGeom>
        </p:spPr>
      </p:pic>
      <p:sp>
        <p:nvSpPr>
          <p:cNvPr id="3" name="Slide Number Placeholder 2"/>
          <p:cNvSpPr>
            <a:spLocks noGrp="1"/>
          </p:cNvSpPr>
          <p:nvPr>
            <p:ph type="sldNum" sz="quarter" idx="10"/>
          </p:nvPr>
        </p:nvSpPr>
        <p:spPr>
          <a:xfrm>
            <a:off x="-804408" y="4675587"/>
            <a:ext cx="485775" cy="273844"/>
          </a:xfrm>
          <a:prstGeom prst="rect">
            <a:avLst/>
          </a:prstGeom>
        </p:spPr>
        <p:txBody>
          <a:bodyPr/>
          <a:lstStyle/>
          <a:p>
            <a:pPr>
              <a:defRPr/>
            </a:pPr>
            <a:fld id="{7EE57CC8-2C6B-0043-BC89-144897F54ABB}" type="slidenum">
              <a:rPr lang="en-US" smtClean="0"/>
              <a:pPr>
                <a:defRPr/>
              </a:pPr>
              <a:t>‹#›</a:t>
            </a:fld>
            <a:endParaRPr lang="en-US"/>
          </a:p>
        </p:txBody>
      </p:sp>
      <p:sp>
        <p:nvSpPr>
          <p:cNvPr id="9" name="Slide Number Placeholder 9"/>
          <p:cNvSpPr txBox="1">
            <a:spLocks/>
          </p:cNvSpPr>
          <p:nvPr userDrawn="1"/>
        </p:nvSpPr>
        <p:spPr>
          <a:xfrm>
            <a:off x="-729232" y="4699345"/>
            <a:ext cx="485775" cy="273844"/>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9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AC251CC7-68DB-DC4E-AEB5-860FF6F56E64}" type="slidenum">
              <a:rPr lang="en-US" sz="900" smtClean="0"/>
              <a:pPr>
                <a:defRPr/>
              </a:pPr>
              <a:t>‹#›</a:t>
            </a:fld>
            <a:endParaRPr lang="en-US" sz="900" dirty="0"/>
          </a:p>
        </p:txBody>
      </p:sp>
      <p:pic>
        <p:nvPicPr>
          <p:cNvPr id="12" name="Picture 11">
            <a:extLst>
              <a:ext uri="{FF2B5EF4-FFF2-40B4-BE49-F238E27FC236}">
                <a16:creationId xmlns:a16="http://schemas.microsoft.com/office/drawing/2014/main" id="{927BDF45-2312-0849-AB92-A3A2A66653F4}"/>
              </a:ext>
            </a:extLst>
          </p:cNvPr>
          <p:cNvPicPr>
            <a:picLocks noChangeAspect="1"/>
          </p:cNvPicPr>
          <p:nvPr userDrawn="1"/>
        </p:nvPicPr>
        <p:blipFill>
          <a:blip r:embed="rId3"/>
          <a:stretch>
            <a:fillRect/>
          </a:stretch>
        </p:blipFill>
        <p:spPr>
          <a:xfrm>
            <a:off x="6" y="4649587"/>
            <a:ext cx="9143993" cy="495299"/>
          </a:xfrm>
          <a:prstGeom prst="rect">
            <a:avLst/>
          </a:prstGeom>
        </p:spPr>
      </p:pic>
      <p:sp>
        <p:nvSpPr>
          <p:cNvPr id="20" name="Slide Number Placeholder 13">
            <a:extLst>
              <a:ext uri="{FF2B5EF4-FFF2-40B4-BE49-F238E27FC236}">
                <a16:creationId xmlns:a16="http://schemas.microsoft.com/office/drawing/2014/main" id="{2358720E-8E24-454D-8C5A-A5451E8E17EA}"/>
              </a:ext>
            </a:extLst>
          </p:cNvPr>
          <p:cNvSpPr txBox="1">
            <a:spLocks/>
          </p:cNvSpPr>
          <p:nvPr userDrawn="1"/>
        </p:nvSpPr>
        <p:spPr>
          <a:xfrm>
            <a:off x="385321" y="4605492"/>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chemeClr val="bg1"/>
                </a:solidFill>
              </a:rPr>
              <a:pPr/>
              <a:t>‹#›</a:t>
            </a:fld>
            <a:endParaRPr lang="en-US" sz="900" dirty="0">
              <a:solidFill>
                <a:schemeClr val="bg1"/>
              </a:solidFill>
            </a:endParaRPr>
          </a:p>
        </p:txBody>
      </p:sp>
      <p:pic>
        <p:nvPicPr>
          <p:cNvPr id="13" name="Picture 12">
            <a:extLst>
              <a:ext uri="{FF2B5EF4-FFF2-40B4-BE49-F238E27FC236}">
                <a16:creationId xmlns:a16="http://schemas.microsoft.com/office/drawing/2014/main" id="{C768AA79-0278-D34D-9CFC-46F518E7FEA9}"/>
              </a:ext>
            </a:extLst>
          </p:cNvPr>
          <p:cNvPicPr>
            <a:picLocks noChangeAspect="1"/>
          </p:cNvPicPr>
          <p:nvPr userDrawn="1"/>
        </p:nvPicPr>
        <p:blipFill>
          <a:blip r:embed="rId4"/>
          <a:stretch>
            <a:fillRect/>
          </a:stretch>
        </p:blipFill>
        <p:spPr>
          <a:xfrm>
            <a:off x="1009832" y="3995022"/>
            <a:ext cx="1010553" cy="782600"/>
          </a:xfrm>
          <a:prstGeom prst="rect">
            <a:avLst/>
          </a:prstGeom>
        </p:spPr>
      </p:pic>
      <p:sp>
        <p:nvSpPr>
          <p:cNvPr id="14" name="TextBox 13">
            <a:extLst>
              <a:ext uri="{FF2B5EF4-FFF2-40B4-BE49-F238E27FC236}">
                <a16:creationId xmlns:a16="http://schemas.microsoft.com/office/drawing/2014/main" id="{48F10570-7F8C-0E4F-A16A-B1DE7699CBE4}"/>
              </a:ext>
            </a:extLst>
          </p:cNvPr>
          <p:cNvSpPr txBox="1"/>
          <p:nvPr userDrawn="1"/>
        </p:nvSpPr>
        <p:spPr>
          <a:xfrm>
            <a:off x="2183907" y="4499632"/>
            <a:ext cx="3274143" cy="369332"/>
          </a:xfrm>
          <a:prstGeom prst="rect">
            <a:avLst/>
          </a:prstGeom>
          <a:noFill/>
        </p:spPr>
        <p:txBody>
          <a:bodyPr wrap="square" rtlCol="0">
            <a:spAutoFit/>
          </a:bodyPr>
          <a:lstStyle/>
          <a:p>
            <a:r>
              <a:rPr lang="en-US" dirty="0">
                <a:solidFill>
                  <a:schemeClr val="bg1"/>
                </a:solidFill>
                <a:latin typeface="+mn-lt"/>
              </a:rPr>
              <a:t>Connect. Support.</a:t>
            </a:r>
            <a:r>
              <a:rPr lang="en-US" baseline="0" dirty="0">
                <a:solidFill>
                  <a:schemeClr val="bg1"/>
                </a:solidFill>
                <a:latin typeface="+mn-lt"/>
              </a:rPr>
              <a:t> Inspire.</a:t>
            </a:r>
            <a:endParaRPr lang="en-US" dirty="0">
              <a:solidFill>
                <a:schemeClr val="bg1"/>
              </a:solidFill>
              <a:latin typeface="+mn-lt"/>
            </a:endParaRPr>
          </a:p>
        </p:txBody>
      </p:sp>
      <p:pic>
        <p:nvPicPr>
          <p:cNvPr id="15" name="Picture 14">
            <a:extLst>
              <a:ext uri="{FF2B5EF4-FFF2-40B4-BE49-F238E27FC236}">
                <a16:creationId xmlns:a16="http://schemas.microsoft.com/office/drawing/2014/main" id="{FF40DBD8-4392-9E40-945E-AD186C1256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5200" y="4225189"/>
            <a:ext cx="1594221" cy="810932"/>
          </a:xfrm>
          <a:prstGeom prst="rect">
            <a:avLst/>
          </a:prstGeom>
        </p:spPr>
      </p:pic>
      <p:sp>
        <p:nvSpPr>
          <p:cNvPr id="17" name="Title 1">
            <a:extLst>
              <a:ext uri="{FF2B5EF4-FFF2-40B4-BE49-F238E27FC236}">
                <a16:creationId xmlns:a16="http://schemas.microsoft.com/office/drawing/2014/main" id="{2DCF8247-E3C8-BA49-BB15-B0843ED1F927}"/>
              </a:ext>
            </a:extLst>
          </p:cNvPr>
          <p:cNvSpPr>
            <a:spLocks noGrp="1"/>
          </p:cNvSpPr>
          <p:nvPr>
            <p:ph type="ctrTitle"/>
          </p:nvPr>
        </p:nvSpPr>
        <p:spPr>
          <a:xfrm>
            <a:off x="432087" y="1616851"/>
            <a:ext cx="5655208" cy="522983"/>
          </a:xfrm>
        </p:spPr>
        <p:txBody>
          <a:bodyPr>
            <a:normAutofit fontScale="90000"/>
          </a:bodyPr>
          <a:lstStyle>
            <a:lvl1pPr>
              <a:defRPr sz="2800">
                <a:solidFill>
                  <a:schemeClr val="bg1"/>
                </a:solidFill>
              </a:defRPr>
            </a:lvl1pPr>
          </a:lstStyle>
          <a:p>
            <a:r>
              <a:rPr lang="en-US" dirty="0"/>
              <a:t>Title Here</a:t>
            </a:r>
          </a:p>
        </p:txBody>
      </p:sp>
      <p:sp>
        <p:nvSpPr>
          <p:cNvPr id="18" name="Subtitle 2">
            <a:extLst>
              <a:ext uri="{FF2B5EF4-FFF2-40B4-BE49-F238E27FC236}">
                <a16:creationId xmlns:a16="http://schemas.microsoft.com/office/drawing/2014/main" id="{BA94300D-12D2-4F48-B742-1E93717B167D}"/>
              </a:ext>
            </a:extLst>
          </p:cNvPr>
          <p:cNvSpPr>
            <a:spLocks noGrp="1"/>
          </p:cNvSpPr>
          <p:nvPr>
            <p:ph type="subTitle" idx="1"/>
          </p:nvPr>
        </p:nvSpPr>
        <p:spPr>
          <a:xfrm>
            <a:off x="458213" y="2147926"/>
            <a:ext cx="5629080" cy="483868"/>
          </a:xfrm>
        </p:spPr>
        <p:txBody>
          <a:bodyPr/>
          <a:lstStyle>
            <a:lvl1pPr marL="0" indent="0">
              <a:buNone/>
              <a:defRPr sz="1800" i="1">
                <a:solidFill>
                  <a:schemeClr val="bg1"/>
                </a:solidFill>
              </a:defRPr>
            </a:lvl1pPr>
          </a:lstStyle>
          <a:p>
            <a:r>
              <a:rPr lang="en-US" dirty="0"/>
              <a:t>Subhead here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tion Title Slide Opt 1 Editable">
    <p:bg>
      <p:bgPr>
        <a:solidFill>
          <a:schemeClr val="bg1"/>
        </a:solidFill>
        <a:effectLst/>
      </p:bgPr>
    </p:bg>
    <p:spTree>
      <p:nvGrpSpPr>
        <p:cNvPr id="1" name=""/>
        <p:cNvGrpSpPr/>
        <p:nvPr/>
      </p:nvGrpSpPr>
      <p:grpSpPr>
        <a:xfrm>
          <a:off x="0" y="0"/>
          <a:ext cx="0" cy="0"/>
          <a:chOff x="0" y="0"/>
          <a:chExt cx="0" cy="0"/>
        </a:xfrm>
      </p:grpSpPr>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373" y="-24633"/>
            <a:ext cx="9142627" cy="5142727"/>
          </a:xfrm>
          <a:prstGeom prst="rect">
            <a:avLst/>
          </a:prstGeom>
          <a:noFill/>
          <a:ln>
            <a:noFill/>
          </a:ln>
          <a:effectLst>
            <a:outerShdw blurRad="1270000" dist="2540000" dir="21540000" sx="200000" sy="200000" algn="ctr" rotWithShape="0">
              <a:srgbClr val="000000">
                <a:alpha val="0"/>
              </a:srgbClr>
            </a:outerShd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9"/>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6CAF6230-9B3A-E94A-9D7B-355E467F6DE5}" type="slidenum">
              <a:rPr lang="en-US"/>
              <a:pPr>
                <a:defRPr/>
              </a:pPr>
              <a:t>‹#›</a:t>
            </a:fld>
            <a:endParaRPr lang="en-US"/>
          </a:p>
        </p:txBody>
      </p:sp>
      <p:pic>
        <p:nvPicPr>
          <p:cNvPr id="16" name="Picture 15">
            <a:extLst>
              <a:ext uri="{FF2B5EF4-FFF2-40B4-BE49-F238E27FC236}">
                <a16:creationId xmlns:a16="http://schemas.microsoft.com/office/drawing/2014/main" id="{B24466EF-5839-6746-8D05-72FFDF732246}"/>
              </a:ext>
            </a:extLst>
          </p:cNvPr>
          <p:cNvPicPr>
            <a:picLocks noChangeAspect="1"/>
          </p:cNvPicPr>
          <p:nvPr userDrawn="1"/>
        </p:nvPicPr>
        <p:blipFill>
          <a:blip r:embed="rId3"/>
          <a:stretch>
            <a:fillRect/>
          </a:stretch>
        </p:blipFill>
        <p:spPr>
          <a:xfrm>
            <a:off x="6" y="4641495"/>
            <a:ext cx="9143993" cy="495299"/>
          </a:xfrm>
          <a:prstGeom prst="rect">
            <a:avLst/>
          </a:prstGeom>
        </p:spPr>
      </p:pic>
      <p:sp>
        <p:nvSpPr>
          <p:cNvPr id="21" name="Slide Number Placeholder 13">
            <a:extLst>
              <a:ext uri="{FF2B5EF4-FFF2-40B4-BE49-F238E27FC236}">
                <a16:creationId xmlns:a16="http://schemas.microsoft.com/office/drawing/2014/main" id="{20798FE3-A265-4A44-8D1B-A7D1FE51E7C1}"/>
              </a:ext>
            </a:extLst>
          </p:cNvPr>
          <p:cNvSpPr txBox="1">
            <a:spLocks/>
          </p:cNvSpPr>
          <p:nvPr userDrawn="1"/>
        </p:nvSpPr>
        <p:spPr>
          <a:xfrm>
            <a:off x="385321" y="4605492"/>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chemeClr val="bg1"/>
                </a:solidFill>
              </a:rPr>
              <a:pPr/>
              <a:t>‹#›</a:t>
            </a:fld>
            <a:endParaRPr lang="en-US" sz="900" dirty="0">
              <a:solidFill>
                <a:schemeClr val="bg1"/>
              </a:solidFill>
            </a:endParaRPr>
          </a:p>
        </p:txBody>
      </p:sp>
      <p:pic>
        <p:nvPicPr>
          <p:cNvPr id="11" name="Picture 10">
            <a:extLst>
              <a:ext uri="{FF2B5EF4-FFF2-40B4-BE49-F238E27FC236}">
                <a16:creationId xmlns:a16="http://schemas.microsoft.com/office/drawing/2014/main" id="{59106D89-8DA6-CE4A-BCEC-A6ED478497D0}"/>
              </a:ext>
            </a:extLst>
          </p:cNvPr>
          <p:cNvPicPr>
            <a:picLocks noChangeAspect="1"/>
          </p:cNvPicPr>
          <p:nvPr userDrawn="1"/>
        </p:nvPicPr>
        <p:blipFill>
          <a:blip r:embed="rId4"/>
          <a:stretch>
            <a:fillRect/>
          </a:stretch>
        </p:blipFill>
        <p:spPr>
          <a:xfrm>
            <a:off x="1009832" y="3995022"/>
            <a:ext cx="1010553" cy="782600"/>
          </a:xfrm>
          <a:prstGeom prst="rect">
            <a:avLst/>
          </a:prstGeom>
        </p:spPr>
      </p:pic>
      <p:sp>
        <p:nvSpPr>
          <p:cNvPr id="12" name="TextBox 11">
            <a:extLst>
              <a:ext uri="{FF2B5EF4-FFF2-40B4-BE49-F238E27FC236}">
                <a16:creationId xmlns:a16="http://schemas.microsoft.com/office/drawing/2014/main" id="{EB214CE2-F2C8-AF4A-81EC-89AE72182AC1}"/>
              </a:ext>
            </a:extLst>
          </p:cNvPr>
          <p:cNvSpPr txBox="1"/>
          <p:nvPr userDrawn="1"/>
        </p:nvSpPr>
        <p:spPr>
          <a:xfrm>
            <a:off x="2183907" y="4499632"/>
            <a:ext cx="3274143" cy="369332"/>
          </a:xfrm>
          <a:prstGeom prst="rect">
            <a:avLst/>
          </a:prstGeom>
          <a:noFill/>
        </p:spPr>
        <p:txBody>
          <a:bodyPr wrap="square" rtlCol="0">
            <a:spAutoFit/>
          </a:bodyPr>
          <a:lstStyle/>
          <a:p>
            <a:r>
              <a:rPr lang="en-US" dirty="0">
                <a:solidFill>
                  <a:schemeClr val="bg1"/>
                </a:solidFill>
                <a:latin typeface="+mn-lt"/>
              </a:rPr>
              <a:t>Connect. Support.</a:t>
            </a:r>
            <a:r>
              <a:rPr lang="en-US" baseline="0" dirty="0">
                <a:solidFill>
                  <a:schemeClr val="bg1"/>
                </a:solidFill>
                <a:latin typeface="+mn-lt"/>
              </a:rPr>
              <a:t> Inspire.</a:t>
            </a:r>
            <a:endParaRPr lang="en-US" dirty="0">
              <a:solidFill>
                <a:schemeClr val="bg1"/>
              </a:solidFill>
              <a:latin typeface="+mn-lt"/>
            </a:endParaRPr>
          </a:p>
        </p:txBody>
      </p:sp>
      <p:pic>
        <p:nvPicPr>
          <p:cNvPr id="14" name="Picture 13">
            <a:extLst>
              <a:ext uri="{FF2B5EF4-FFF2-40B4-BE49-F238E27FC236}">
                <a16:creationId xmlns:a16="http://schemas.microsoft.com/office/drawing/2014/main" id="{E7ABD3F7-CEE7-CC44-A296-EB248268DE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5200" y="4225189"/>
            <a:ext cx="1594221" cy="810932"/>
          </a:xfrm>
          <a:prstGeom prst="rect">
            <a:avLst/>
          </a:prstGeom>
        </p:spPr>
      </p:pic>
      <p:sp>
        <p:nvSpPr>
          <p:cNvPr id="15" name="Title 1">
            <a:extLst>
              <a:ext uri="{FF2B5EF4-FFF2-40B4-BE49-F238E27FC236}">
                <a16:creationId xmlns:a16="http://schemas.microsoft.com/office/drawing/2014/main" id="{964F3E65-5C4E-D34D-A6A5-35BD96929DCA}"/>
              </a:ext>
            </a:extLst>
          </p:cNvPr>
          <p:cNvSpPr>
            <a:spLocks noGrp="1"/>
          </p:cNvSpPr>
          <p:nvPr>
            <p:ph type="ctrTitle"/>
          </p:nvPr>
        </p:nvSpPr>
        <p:spPr>
          <a:xfrm>
            <a:off x="432087" y="1616851"/>
            <a:ext cx="5655208" cy="522983"/>
          </a:xfrm>
        </p:spPr>
        <p:txBody>
          <a:bodyPr>
            <a:normAutofit fontScale="90000"/>
          </a:bodyPr>
          <a:lstStyle>
            <a:lvl1pPr>
              <a:defRPr sz="2800">
                <a:solidFill>
                  <a:schemeClr val="bg1"/>
                </a:solidFill>
              </a:defRPr>
            </a:lvl1pPr>
          </a:lstStyle>
          <a:p>
            <a:r>
              <a:rPr lang="en-US" dirty="0"/>
              <a:t>Title Here</a:t>
            </a:r>
          </a:p>
        </p:txBody>
      </p:sp>
      <p:sp>
        <p:nvSpPr>
          <p:cNvPr id="18" name="Subtitle 2">
            <a:extLst>
              <a:ext uri="{FF2B5EF4-FFF2-40B4-BE49-F238E27FC236}">
                <a16:creationId xmlns:a16="http://schemas.microsoft.com/office/drawing/2014/main" id="{3D2F7EDC-E93E-8942-87A4-B78614923CA6}"/>
              </a:ext>
            </a:extLst>
          </p:cNvPr>
          <p:cNvSpPr>
            <a:spLocks noGrp="1"/>
          </p:cNvSpPr>
          <p:nvPr>
            <p:ph type="subTitle" idx="1"/>
          </p:nvPr>
        </p:nvSpPr>
        <p:spPr>
          <a:xfrm>
            <a:off x="458213" y="2147926"/>
            <a:ext cx="5629080" cy="483868"/>
          </a:xfrm>
        </p:spPr>
        <p:txBody>
          <a:bodyPr/>
          <a:lstStyle>
            <a:lvl1pPr marL="0" indent="0">
              <a:buNone/>
              <a:defRPr sz="1800" i="1">
                <a:solidFill>
                  <a:schemeClr val="bg1"/>
                </a:solidFill>
              </a:defRPr>
            </a:lvl1pPr>
          </a:lstStyle>
          <a:p>
            <a:r>
              <a:rPr lang="en-US" dirty="0"/>
              <a:t>Subhead here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resentation Title Slide Opt 1 Editable">
    <p:bg>
      <p:bgPr>
        <a:solidFill>
          <a:schemeClr val="bg1"/>
        </a:solidFill>
        <a:effectLst/>
      </p:bgPr>
    </p:bg>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151B0279-FB5D-B54F-A9A1-3479A36E4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41" y="-526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52978884-7D8A-884E-A95E-4CC7DA20C9C9}"/>
              </a:ext>
            </a:extLst>
          </p:cNvPr>
          <p:cNvPicPr>
            <a:picLocks noChangeAspect="1"/>
          </p:cNvPicPr>
          <p:nvPr userDrawn="1"/>
        </p:nvPicPr>
        <p:blipFill>
          <a:blip r:embed="rId3"/>
          <a:stretch>
            <a:fillRect/>
          </a:stretch>
        </p:blipFill>
        <p:spPr>
          <a:xfrm>
            <a:off x="2" y="4708735"/>
            <a:ext cx="9143993" cy="443148"/>
          </a:xfrm>
          <a:prstGeom prst="rect">
            <a:avLst/>
          </a:prstGeom>
        </p:spPr>
      </p:pic>
      <p:sp>
        <p:nvSpPr>
          <p:cNvPr id="20" name="Slide Number Placeholder 13">
            <a:extLst>
              <a:ext uri="{FF2B5EF4-FFF2-40B4-BE49-F238E27FC236}">
                <a16:creationId xmlns:a16="http://schemas.microsoft.com/office/drawing/2014/main" id="{BD6BD8A3-AFCF-2544-A113-55572755B0F2}"/>
              </a:ext>
            </a:extLst>
          </p:cNvPr>
          <p:cNvSpPr txBox="1">
            <a:spLocks/>
          </p:cNvSpPr>
          <p:nvPr userDrawn="1"/>
        </p:nvSpPr>
        <p:spPr>
          <a:xfrm>
            <a:off x="385321" y="4654044"/>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rgbClr val="752F8B"/>
                </a:solidFill>
              </a:rPr>
              <a:pPr/>
              <a:t>‹#›</a:t>
            </a:fld>
            <a:endParaRPr lang="en-US" sz="900" dirty="0">
              <a:solidFill>
                <a:srgbClr val="752F8B"/>
              </a:solidFill>
            </a:endParaRPr>
          </a:p>
        </p:txBody>
      </p:sp>
      <p:pic>
        <p:nvPicPr>
          <p:cNvPr id="22" name="Picture 21">
            <a:extLst>
              <a:ext uri="{FF2B5EF4-FFF2-40B4-BE49-F238E27FC236}">
                <a16:creationId xmlns:a16="http://schemas.microsoft.com/office/drawing/2014/main" id="{678AFCDE-C483-674F-A7CC-06A8BD615AD7}"/>
              </a:ext>
            </a:extLst>
          </p:cNvPr>
          <p:cNvPicPr>
            <a:picLocks noChangeAspect="1"/>
          </p:cNvPicPr>
          <p:nvPr userDrawn="1"/>
        </p:nvPicPr>
        <p:blipFill>
          <a:blip r:embed="rId4"/>
          <a:stretch>
            <a:fillRect/>
          </a:stretch>
        </p:blipFill>
        <p:spPr>
          <a:xfrm>
            <a:off x="7410995" y="4533494"/>
            <a:ext cx="1128632" cy="329366"/>
          </a:xfrm>
          <a:prstGeom prst="rect">
            <a:avLst/>
          </a:prstGeom>
        </p:spPr>
      </p:pic>
      <p:sp>
        <p:nvSpPr>
          <p:cNvPr id="23" name="TextBox 22">
            <a:extLst>
              <a:ext uri="{FF2B5EF4-FFF2-40B4-BE49-F238E27FC236}">
                <a16:creationId xmlns:a16="http://schemas.microsoft.com/office/drawing/2014/main" id="{504E2780-1BB8-4A4A-8CF0-6D206A06D3CA}"/>
              </a:ext>
            </a:extLst>
          </p:cNvPr>
          <p:cNvSpPr txBox="1"/>
          <p:nvPr userDrawn="1"/>
        </p:nvSpPr>
        <p:spPr>
          <a:xfrm>
            <a:off x="2002735" y="4508177"/>
            <a:ext cx="3274143" cy="369332"/>
          </a:xfrm>
          <a:prstGeom prst="rect">
            <a:avLst/>
          </a:prstGeom>
          <a:noFill/>
        </p:spPr>
        <p:txBody>
          <a:bodyPr wrap="square" rtlCol="0">
            <a:spAutoFit/>
          </a:bodyPr>
          <a:lstStyle/>
          <a:p>
            <a:r>
              <a:rPr lang="en-US" dirty="0">
                <a:solidFill>
                  <a:srgbClr val="792A80"/>
                </a:solidFill>
                <a:latin typeface="+mn-lt"/>
              </a:rPr>
              <a:t>Connect. Support.</a:t>
            </a:r>
            <a:r>
              <a:rPr lang="en-US" baseline="0" dirty="0">
                <a:solidFill>
                  <a:srgbClr val="792A80"/>
                </a:solidFill>
                <a:latin typeface="+mn-lt"/>
              </a:rPr>
              <a:t> Inspire.</a:t>
            </a:r>
            <a:endParaRPr lang="en-US" dirty="0">
              <a:solidFill>
                <a:srgbClr val="792A80"/>
              </a:solidFill>
              <a:latin typeface="+mn-lt"/>
            </a:endParaRPr>
          </a:p>
        </p:txBody>
      </p:sp>
      <p:sp>
        <p:nvSpPr>
          <p:cNvPr id="25" name="Title 1">
            <a:extLst>
              <a:ext uri="{FF2B5EF4-FFF2-40B4-BE49-F238E27FC236}">
                <a16:creationId xmlns:a16="http://schemas.microsoft.com/office/drawing/2014/main" id="{D419D11B-59B8-AE43-95C3-5125E042402E}"/>
              </a:ext>
            </a:extLst>
          </p:cNvPr>
          <p:cNvSpPr>
            <a:spLocks noGrp="1"/>
          </p:cNvSpPr>
          <p:nvPr>
            <p:ph type="ctrTitle" hasCustomPrompt="1"/>
          </p:nvPr>
        </p:nvSpPr>
        <p:spPr>
          <a:xfrm>
            <a:off x="405640" y="1815039"/>
            <a:ext cx="7778469" cy="522983"/>
          </a:xfrm>
        </p:spPr>
        <p:txBody>
          <a:bodyPr>
            <a:normAutofit/>
          </a:bodyPr>
          <a:lstStyle>
            <a:lvl1pPr algn="l">
              <a:defRPr sz="3300" i="0">
                <a:solidFill>
                  <a:srgbClr val="752F8B"/>
                </a:solidFill>
              </a:defRPr>
            </a:lvl1pPr>
          </a:lstStyle>
          <a:p>
            <a:r>
              <a:rPr lang="en-US" dirty="0"/>
              <a:t>Divider Slide</a:t>
            </a:r>
          </a:p>
        </p:txBody>
      </p:sp>
      <p:sp>
        <p:nvSpPr>
          <p:cNvPr id="26" name="Subtitle 2">
            <a:extLst>
              <a:ext uri="{FF2B5EF4-FFF2-40B4-BE49-F238E27FC236}">
                <a16:creationId xmlns:a16="http://schemas.microsoft.com/office/drawing/2014/main" id="{43406D23-BB64-C847-AA49-0CFE450EAF4F}"/>
              </a:ext>
            </a:extLst>
          </p:cNvPr>
          <p:cNvSpPr>
            <a:spLocks noGrp="1"/>
          </p:cNvSpPr>
          <p:nvPr>
            <p:ph type="subTitle" idx="1" hasCustomPrompt="1"/>
          </p:nvPr>
        </p:nvSpPr>
        <p:spPr>
          <a:xfrm>
            <a:off x="405640" y="2407078"/>
            <a:ext cx="7778469" cy="483868"/>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Subhead</a:t>
            </a:r>
          </a:p>
        </p:txBody>
      </p:sp>
      <p:pic>
        <p:nvPicPr>
          <p:cNvPr id="27" name="Picture 26">
            <a:extLst>
              <a:ext uri="{FF2B5EF4-FFF2-40B4-BE49-F238E27FC236}">
                <a16:creationId xmlns:a16="http://schemas.microsoft.com/office/drawing/2014/main" id="{7923EC70-8333-DD4E-81A7-F9D19BDDAB9B}"/>
              </a:ext>
            </a:extLst>
          </p:cNvPr>
          <p:cNvPicPr>
            <a:picLocks noChangeAspect="1"/>
          </p:cNvPicPr>
          <p:nvPr userDrawn="1"/>
        </p:nvPicPr>
        <p:blipFill>
          <a:blip r:embed="rId5"/>
          <a:stretch>
            <a:fillRect/>
          </a:stretch>
        </p:blipFill>
        <p:spPr>
          <a:xfrm>
            <a:off x="1052203" y="4189443"/>
            <a:ext cx="797311" cy="631328"/>
          </a:xfrm>
          <a:prstGeom prst="rect">
            <a:avLst/>
          </a:prstGeom>
        </p:spPr>
      </p:pic>
    </p:spTree>
    <p:extLst>
      <p:ext uri="{BB962C8B-B14F-4D97-AF65-F5344CB8AC3E}">
        <p14:creationId xmlns:p14="http://schemas.microsoft.com/office/powerpoint/2010/main" val="182015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584" y="1904250"/>
            <a:ext cx="7778469" cy="522983"/>
          </a:xfrm>
        </p:spPr>
        <p:txBody>
          <a:bodyPr>
            <a:normAutofit/>
          </a:bodyPr>
          <a:lstStyle>
            <a:lvl1pPr algn="l">
              <a:defRPr sz="3300" i="0">
                <a:solidFill>
                  <a:srgbClr val="752F8B"/>
                </a:solidFill>
              </a:defRPr>
            </a:lvl1pPr>
          </a:lstStyle>
          <a:p>
            <a:r>
              <a:rPr lang="en-US" dirty="0"/>
              <a:t>Divider Slide</a:t>
            </a:r>
          </a:p>
        </p:txBody>
      </p:sp>
      <p:sp>
        <p:nvSpPr>
          <p:cNvPr id="3" name="Subtitle 2"/>
          <p:cNvSpPr>
            <a:spLocks noGrp="1"/>
          </p:cNvSpPr>
          <p:nvPr>
            <p:ph type="subTitle" idx="1" hasCustomPrompt="1"/>
          </p:nvPr>
        </p:nvSpPr>
        <p:spPr>
          <a:xfrm>
            <a:off x="327584" y="2496286"/>
            <a:ext cx="7778469" cy="483868"/>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Subhead</a:t>
            </a:r>
          </a:p>
        </p:txBody>
      </p:sp>
      <p:pic>
        <p:nvPicPr>
          <p:cNvPr id="12" name="Picture 11">
            <a:extLst>
              <a:ext uri="{FF2B5EF4-FFF2-40B4-BE49-F238E27FC236}">
                <a16:creationId xmlns:a16="http://schemas.microsoft.com/office/drawing/2014/main" id="{984D2B00-CDF9-6041-A3DF-3D0776761415}"/>
              </a:ext>
            </a:extLst>
          </p:cNvPr>
          <p:cNvPicPr>
            <a:picLocks noChangeAspect="1"/>
          </p:cNvPicPr>
          <p:nvPr userDrawn="1"/>
        </p:nvPicPr>
        <p:blipFill>
          <a:blip r:embed="rId2"/>
          <a:stretch>
            <a:fillRect/>
          </a:stretch>
        </p:blipFill>
        <p:spPr>
          <a:xfrm>
            <a:off x="2" y="4662039"/>
            <a:ext cx="9143993" cy="495299"/>
          </a:xfrm>
          <a:prstGeom prst="rect">
            <a:avLst/>
          </a:prstGeom>
        </p:spPr>
      </p:pic>
      <p:sp>
        <p:nvSpPr>
          <p:cNvPr id="17" name="Slide Number Placeholder 13">
            <a:extLst>
              <a:ext uri="{FF2B5EF4-FFF2-40B4-BE49-F238E27FC236}">
                <a16:creationId xmlns:a16="http://schemas.microsoft.com/office/drawing/2014/main" id="{53371FC2-AA6B-4A40-9833-73276AEA0B7A}"/>
              </a:ext>
            </a:extLst>
          </p:cNvPr>
          <p:cNvSpPr txBox="1">
            <a:spLocks/>
          </p:cNvSpPr>
          <p:nvPr userDrawn="1"/>
        </p:nvSpPr>
        <p:spPr>
          <a:xfrm>
            <a:off x="385321" y="4654044"/>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rgbClr val="752F8B"/>
                </a:solidFill>
              </a:rPr>
              <a:pPr/>
              <a:t>‹#›</a:t>
            </a:fld>
            <a:endParaRPr lang="en-US" sz="900" dirty="0">
              <a:solidFill>
                <a:srgbClr val="752F8B"/>
              </a:solidFill>
            </a:endParaRPr>
          </a:p>
        </p:txBody>
      </p:sp>
    </p:spTree>
    <p:extLst>
      <p:ext uri="{BB962C8B-B14F-4D97-AF65-F5344CB8AC3E}">
        <p14:creationId xmlns:p14="http://schemas.microsoft.com/office/powerpoint/2010/main" val="52591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628651" y="1369221"/>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5"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A29E6A85-E58A-B74F-BF6B-8BF4953AF1CE}" type="slidenum">
              <a:rPr lang="en-US"/>
              <a:pPr>
                <a:defRPr/>
              </a:pPr>
              <a:t>‹#›</a:t>
            </a:fld>
            <a:endParaRPr lang="en-US"/>
          </a:p>
        </p:txBody>
      </p:sp>
    </p:spTree>
    <p:extLst>
      <p:ext uri="{BB962C8B-B14F-4D97-AF65-F5344CB8AC3E}">
        <p14:creationId xmlns:p14="http://schemas.microsoft.com/office/powerpoint/2010/main" val="161338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13"/>
          <p:cNvSpPr>
            <a:spLocks noGrp="1"/>
          </p:cNvSpPr>
          <p:nvPr>
            <p:ph type="body" sz="quarter" idx="13"/>
          </p:nvPr>
        </p:nvSpPr>
        <p:spPr>
          <a:xfrm>
            <a:off x="628651" y="1369219"/>
            <a:ext cx="3886200" cy="2844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1"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2074D7F4-E035-F04D-B83A-CFAC758BEF6D}" type="slidenum">
              <a:rPr lang="en-US"/>
              <a:pPr>
                <a:defRPr/>
              </a:pPr>
              <a:t>‹#›</a:t>
            </a:fld>
            <a:endParaRPr lang="en-US"/>
          </a:p>
        </p:txBody>
      </p:sp>
    </p:spTree>
    <p:extLst>
      <p:ext uri="{BB962C8B-B14F-4D97-AF65-F5344CB8AC3E}">
        <p14:creationId xmlns:p14="http://schemas.microsoft.com/office/powerpoint/2010/main" val="205819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1" y="1369223"/>
            <a:ext cx="3886200" cy="2844563"/>
          </a:xfrm>
        </p:spPr>
        <p:txBody>
          <a:bodyPr/>
          <a:lstStyle>
            <a:lvl1pPr marL="0" indent="0">
              <a:buNone/>
              <a:defRPr sz="900" i="1"/>
            </a:lvl1pPr>
          </a:lstStyle>
          <a:p>
            <a:pPr lvl="0"/>
            <a:r>
              <a:rPr lang="en-US"/>
              <a:t>Click to edit Master text styles</a:t>
            </a:r>
          </a:p>
        </p:txBody>
      </p:sp>
      <p:sp>
        <p:nvSpPr>
          <p:cNvPr id="14" name="Text Placeholder 13"/>
          <p:cNvSpPr>
            <a:spLocks noGrp="1"/>
          </p:cNvSpPr>
          <p:nvPr>
            <p:ph type="body" sz="quarter" idx="13"/>
          </p:nvPr>
        </p:nvSpPr>
        <p:spPr>
          <a:xfrm>
            <a:off x="628651"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quarter" idx="17"/>
          </p:nvPr>
        </p:nvSpPr>
        <p:spPr>
          <a:xfrm>
            <a:off x="628651" y="829647"/>
            <a:ext cx="7886700" cy="288994"/>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a:xfrm>
            <a:off x="-804408" y="4675587"/>
            <a:ext cx="485775" cy="273844"/>
          </a:xfrm>
          <a:prstGeom prst="rect">
            <a:avLst/>
          </a:prstGeom>
        </p:spPr>
        <p:txBody>
          <a:bodyPr/>
          <a:lstStyle>
            <a:lvl1pPr>
              <a:defRPr/>
            </a:lvl1pPr>
          </a:lstStyle>
          <a:p>
            <a:pPr>
              <a:defRPr/>
            </a:pPr>
            <a:fld id="{18250645-83BF-4F4B-8BA2-D06B88BA2FE5}" type="slidenum">
              <a:rPr lang="en-US"/>
              <a:pPr>
                <a:defRPr/>
              </a:pPr>
              <a:t>‹#›</a:t>
            </a:fld>
            <a:endParaRPr lang="en-US"/>
          </a:p>
        </p:txBody>
      </p:sp>
    </p:spTree>
    <p:extLst>
      <p:ext uri="{BB962C8B-B14F-4D97-AF65-F5344CB8AC3E}">
        <p14:creationId xmlns:p14="http://schemas.microsoft.com/office/powerpoint/2010/main" val="3932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628651" y="416723"/>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628651" y="1071562"/>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815945" y="4457654"/>
            <a:ext cx="1298367" cy="660440"/>
          </a:xfrm>
          <a:prstGeom prst="rect">
            <a:avLst/>
          </a:prstGeom>
        </p:spPr>
      </p:pic>
      <p:pic>
        <p:nvPicPr>
          <p:cNvPr id="10" name="Picture 9"/>
          <p:cNvPicPr>
            <a:picLocks noChangeAspect="1"/>
          </p:cNvPicPr>
          <p:nvPr userDrawn="1"/>
        </p:nvPicPr>
        <p:blipFill>
          <a:blip r:embed="rId22"/>
          <a:stretch>
            <a:fillRect/>
          </a:stretch>
        </p:blipFill>
        <p:spPr>
          <a:xfrm>
            <a:off x="1052203" y="4242885"/>
            <a:ext cx="797311" cy="631328"/>
          </a:xfrm>
          <a:prstGeom prst="rect">
            <a:avLst/>
          </a:prstGeom>
        </p:spPr>
      </p:pic>
      <p:sp>
        <p:nvSpPr>
          <p:cNvPr id="12" name="TextBox 11"/>
          <p:cNvSpPr txBox="1"/>
          <p:nvPr userDrawn="1"/>
        </p:nvSpPr>
        <p:spPr>
          <a:xfrm>
            <a:off x="2020447" y="4584806"/>
            <a:ext cx="3274143" cy="338554"/>
          </a:xfrm>
          <a:prstGeom prst="rect">
            <a:avLst/>
          </a:prstGeom>
          <a:noFill/>
        </p:spPr>
        <p:txBody>
          <a:bodyPr wrap="square" rtlCol="0">
            <a:spAutoFit/>
          </a:bodyPr>
          <a:lstStyle/>
          <a:p>
            <a:r>
              <a:rPr lang="en-US" sz="1600" dirty="0">
                <a:solidFill>
                  <a:srgbClr val="792A80"/>
                </a:solidFill>
                <a:latin typeface="+mn-lt"/>
              </a:rPr>
              <a:t>Connect. Support.</a:t>
            </a:r>
            <a:r>
              <a:rPr lang="en-US" sz="1600" baseline="0" dirty="0">
                <a:solidFill>
                  <a:srgbClr val="792A80"/>
                </a:solidFill>
                <a:latin typeface="+mn-lt"/>
              </a:rPr>
              <a:t> Inspire</a:t>
            </a:r>
            <a:r>
              <a:rPr lang="en-US" sz="1600" baseline="0" dirty="0">
                <a:solidFill>
                  <a:srgbClr val="752F8B"/>
                </a:solidFill>
                <a:latin typeface="+mn-lt"/>
              </a:rPr>
              <a:t>.</a:t>
            </a:r>
            <a:endParaRPr lang="en-US" sz="1600" dirty="0">
              <a:solidFill>
                <a:srgbClr val="752F8B"/>
              </a:solidFill>
              <a:latin typeface="+mn-lt"/>
            </a:endParaRPr>
          </a:p>
        </p:txBody>
      </p:sp>
      <p:sp>
        <p:nvSpPr>
          <p:cNvPr id="14" name="Slide Number Placeholder 13">
            <a:extLst>
              <a:ext uri="{FF2B5EF4-FFF2-40B4-BE49-F238E27FC236}">
                <a16:creationId xmlns:a16="http://schemas.microsoft.com/office/drawing/2014/main" id="{26D4A8D8-9B37-5E4F-AD83-704DB42C4625}"/>
              </a:ext>
            </a:extLst>
          </p:cNvPr>
          <p:cNvSpPr txBox="1">
            <a:spLocks/>
          </p:cNvSpPr>
          <p:nvPr userDrawn="1"/>
        </p:nvSpPr>
        <p:spPr>
          <a:xfrm>
            <a:off x="385321" y="4654044"/>
            <a:ext cx="486659" cy="273844"/>
          </a:xfrm>
          <a:prstGeom prst="rect">
            <a:avLst/>
          </a:prstGeom>
        </p:spPr>
        <p:txBody>
          <a:bodyPr/>
          <a:lstStyle>
            <a:defPPr>
              <a:defRPr lang="en-US"/>
            </a:defPPr>
            <a:lvl1pPr algn="l" rtl="0" eaLnBrk="0" fontAlgn="base" hangingPunct="0">
              <a:spcBef>
                <a:spcPct val="0"/>
              </a:spcBef>
              <a:spcAft>
                <a:spcPct val="0"/>
              </a:spcAft>
              <a:defRPr kern="1200">
                <a:solidFill>
                  <a:srgbClr val="0066A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3DD97BEB-BAEF-0344-9D5C-EC73E478698A}" type="slidenum">
              <a:rPr lang="en-US" sz="900" smtClean="0">
                <a:solidFill>
                  <a:srgbClr val="752F8B"/>
                </a:solidFill>
              </a:rPr>
              <a:pPr/>
              <a:t>‹#›</a:t>
            </a:fld>
            <a:endParaRPr lang="en-US" sz="900" dirty="0">
              <a:solidFill>
                <a:srgbClr val="752F8B"/>
              </a:solidFill>
            </a:endParaRPr>
          </a:p>
        </p:txBody>
      </p:sp>
      <p:pic>
        <p:nvPicPr>
          <p:cNvPr id="13" name="Picture 12">
            <a:extLst>
              <a:ext uri="{FF2B5EF4-FFF2-40B4-BE49-F238E27FC236}">
                <a16:creationId xmlns:a16="http://schemas.microsoft.com/office/drawing/2014/main" id="{65A1512E-D804-E14A-AEE0-89CA3E193A91}"/>
              </a:ext>
            </a:extLst>
          </p:cNvPr>
          <p:cNvPicPr>
            <a:picLocks noChangeAspect="1"/>
          </p:cNvPicPr>
          <p:nvPr userDrawn="1"/>
        </p:nvPicPr>
        <p:blipFill>
          <a:blip r:embed="rId23"/>
          <a:stretch>
            <a:fillRect/>
          </a:stretch>
        </p:blipFill>
        <p:spPr>
          <a:xfrm>
            <a:off x="7637415" y="4533494"/>
            <a:ext cx="1128632" cy="329366"/>
          </a:xfrm>
          <a:prstGeom prst="rect">
            <a:avLst/>
          </a:prstGeom>
        </p:spPr>
      </p:pic>
      <p:pic>
        <p:nvPicPr>
          <p:cNvPr id="18" name="Picture 17">
            <a:extLst>
              <a:ext uri="{FF2B5EF4-FFF2-40B4-BE49-F238E27FC236}">
                <a16:creationId xmlns:a16="http://schemas.microsoft.com/office/drawing/2014/main" id="{FA1A63C7-B155-124E-B3A3-E5B8099AEDF3}"/>
              </a:ext>
            </a:extLst>
          </p:cNvPr>
          <p:cNvPicPr>
            <a:picLocks noChangeAspect="1"/>
          </p:cNvPicPr>
          <p:nvPr userDrawn="1"/>
        </p:nvPicPr>
        <p:blipFill>
          <a:blip r:embed="rId24"/>
          <a:stretch>
            <a:fillRect/>
          </a:stretch>
        </p:blipFill>
        <p:spPr>
          <a:xfrm>
            <a:off x="6" y="4700372"/>
            <a:ext cx="9143993" cy="443148"/>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21" r:id="rId3"/>
    <p:sldLayoutId id="2147483713" r:id="rId4"/>
    <p:sldLayoutId id="2147483729" r:id="rId5"/>
    <p:sldLayoutId id="2147483703"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hf hdr="0" ftr="0" dt="0"/>
  <p:txStyles>
    <p:title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p:titleStyle>
    <p:body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mga.ieee.org/resources-operations/geographic-unit/vitality/recruitment-toolkit" TargetMode="External"/><Relationship Id="rId2" Type="http://schemas.openxmlformats.org/officeDocument/2006/relationships/hyperlink" Target="https://mga.ieee.org/resources-operations/volunteer-tools/samieee"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mga.ieee.org/resources-operations/geographic-unit/reporting-rebates" TargetMode="External"/><Relationship Id="rId2" Type="http://schemas.openxmlformats.org/officeDocument/2006/relationships/hyperlink" Target="mailto:women@ieee.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women@ieee.org" TargetMode="External"/><Relationship Id="rId2" Type="http://schemas.openxmlformats.org/officeDocument/2006/relationships/hyperlink" Target="https://officers.vtools.ieee.org/"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ie.ieee.org/ieee-wie-star/"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sites.ieee.org/"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wie-utahstate@gmail.com*" TargetMode="External"/><Relationship Id="rId2" Type="http://schemas.openxmlformats.org/officeDocument/2006/relationships/hyperlink" Target="mailto:wie-UAE@gmail.com" TargetMode="External"/><Relationship Id="rId1" Type="http://schemas.openxmlformats.org/officeDocument/2006/relationships/slideLayout" Target="../slideLayouts/slideLayout13.xml"/><Relationship Id="rId5" Type="http://schemas.openxmlformats.org/officeDocument/2006/relationships/hyperlink" Target="mailto:women@ieee.org" TargetMode="External"/><Relationship Id="rId4" Type="http://schemas.openxmlformats.org/officeDocument/2006/relationships/hyperlink" Target="mailto:wie-TAMUCC@islander.tamucc.edu"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wie-officers@ieee.org"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women@ieee.org" TargetMode="External"/><Relationship Id="rId2" Type="http://schemas.openxmlformats.org/officeDocument/2006/relationships/hyperlink" Target="http://wie.ieee.org/wie-promotional-material-request-form/"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ieee.org/membership/women/index.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ie.ieee.org/ieee-women-in-engineering-affinity-group-initial-funding-request-form/"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hyperlink" Target="http://wie.ieee.org/special-funding/"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mailto:ruby.mehrubeoglu@ieee.org"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8" Type="http://schemas.openxmlformats.org/officeDocument/2006/relationships/hyperlink" Target="mailto:women@ieee.org" TargetMode="External"/><Relationship Id="rId3" Type="http://schemas.openxmlformats.org/officeDocument/2006/relationships/hyperlink" Target="mailto:p.bringas@ieee.org" TargetMode="External"/><Relationship Id="rId7" Type="http://schemas.openxmlformats.org/officeDocument/2006/relationships/hyperlink" Target="mailto:ruby.mehrubeoglu@ieee.org" TargetMode="External"/><Relationship Id="rId2" Type="http://schemas.openxmlformats.org/officeDocument/2006/relationships/hyperlink" Target="mailto:c.t.williams@ieee.org" TargetMode="External"/><Relationship Id="rId1" Type="http://schemas.openxmlformats.org/officeDocument/2006/relationships/slideLayout" Target="../slideLayouts/slideLayout19.xml"/><Relationship Id="rId6" Type="http://schemas.openxmlformats.org/officeDocument/2006/relationships/hyperlink" Target="mailto:Allison.Mercer@gtri.gatech.edu" TargetMode="External"/><Relationship Id="rId5" Type="http://schemas.openxmlformats.org/officeDocument/2006/relationships/hyperlink" Target="mailto:f.mingione@ieee.org" TargetMode="External"/><Relationship Id="rId4" Type="http://schemas.openxmlformats.org/officeDocument/2006/relationships/hyperlink" Target="mailto:g.onyesoh@ieee.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ie.ieee.org/special-funding/"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mailto:women@iee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6EB79-EF15-6849-B744-142A1479E984}"/>
              </a:ext>
            </a:extLst>
          </p:cNvPr>
          <p:cNvSpPr>
            <a:spLocks noGrp="1"/>
          </p:cNvSpPr>
          <p:nvPr>
            <p:ph type="ctrTitle"/>
          </p:nvPr>
        </p:nvSpPr>
        <p:spPr>
          <a:xfrm>
            <a:off x="432085" y="407774"/>
            <a:ext cx="6487699" cy="2016264"/>
          </a:xfrm>
        </p:spPr>
        <p:txBody>
          <a:bodyPr>
            <a:noAutofit/>
          </a:bodyPr>
          <a:lstStyle/>
          <a:p>
            <a:r>
              <a:rPr lang="en-US" sz="3200" dirty="0"/>
              <a:t>IEEE WOMEN IN ENGINEERING:</a:t>
            </a:r>
            <a:br>
              <a:rPr lang="en-US" sz="3200" dirty="0"/>
            </a:br>
            <a:r>
              <a:rPr lang="en-US" sz="3200" dirty="0"/>
              <a:t>WIE Affinity Groups &amp; </a:t>
            </a:r>
            <a:br>
              <a:rPr lang="en-US" sz="3200" dirty="0"/>
            </a:br>
            <a:r>
              <a:rPr lang="en-US" sz="3200" dirty="0"/>
              <a:t>WIE Student Branch Affinity Groups</a:t>
            </a:r>
            <a:br>
              <a:rPr lang="en-US" sz="3200" dirty="0"/>
            </a:br>
            <a:endParaRPr lang="en-US" sz="3200" dirty="0"/>
          </a:p>
        </p:txBody>
      </p:sp>
      <p:sp>
        <p:nvSpPr>
          <p:cNvPr id="4" name="Subtitle 3">
            <a:extLst>
              <a:ext uri="{FF2B5EF4-FFF2-40B4-BE49-F238E27FC236}">
                <a16:creationId xmlns:a16="http://schemas.microsoft.com/office/drawing/2014/main" id="{38E7C9BE-AA60-E34D-A04E-8DE0A359F840}"/>
              </a:ext>
            </a:extLst>
          </p:cNvPr>
          <p:cNvSpPr>
            <a:spLocks noGrp="1"/>
          </p:cNvSpPr>
          <p:nvPr>
            <p:ph type="subTitle" idx="1"/>
          </p:nvPr>
        </p:nvSpPr>
        <p:spPr>
          <a:xfrm>
            <a:off x="1835220" y="2329816"/>
            <a:ext cx="5629080" cy="483868"/>
          </a:xfrm>
        </p:spPr>
        <p:txBody>
          <a:bodyPr/>
          <a:lstStyle/>
          <a:p>
            <a:pPr algn="ctr"/>
            <a:r>
              <a:rPr lang="en-US" dirty="0"/>
              <a:t>presented by </a:t>
            </a:r>
          </a:p>
          <a:p>
            <a:pPr algn="ctr"/>
            <a:r>
              <a:rPr lang="en-US" b="1" dirty="0" err="1"/>
              <a:t>Mehrube</a:t>
            </a:r>
            <a:r>
              <a:rPr lang="en-US" b="1" dirty="0"/>
              <a:t> “Ruby” </a:t>
            </a:r>
            <a:r>
              <a:rPr lang="en-US" b="1" dirty="0" err="1"/>
              <a:t>Mehrubeoglu</a:t>
            </a:r>
            <a:endParaRPr lang="en-US" b="1" dirty="0"/>
          </a:p>
          <a:p>
            <a:pPr algn="ctr"/>
            <a:r>
              <a:rPr lang="en-US" dirty="0"/>
              <a:t>IEEE R5 WIE Coordinator, 2019</a:t>
            </a:r>
          </a:p>
          <a:p>
            <a:pPr algn="ctr"/>
            <a:endParaRPr lang="en-US" dirty="0"/>
          </a:p>
          <a:p>
            <a:pPr algn="ctr"/>
            <a:r>
              <a:rPr lang="en-US" dirty="0"/>
              <a:t>(adapted from IEEE WIE Presentation)</a:t>
            </a:r>
          </a:p>
        </p:txBody>
      </p:sp>
    </p:spTree>
    <p:extLst>
      <p:ext uri="{BB962C8B-B14F-4D97-AF65-F5344CB8AC3E}">
        <p14:creationId xmlns:p14="http://schemas.microsoft.com/office/powerpoint/2010/main" val="149744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2FC6-EDDE-8148-8E63-66E3CD68C74F}"/>
              </a:ext>
            </a:extLst>
          </p:cNvPr>
          <p:cNvSpPr>
            <a:spLocks noGrp="1"/>
          </p:cNvSpPr>
          <p:nvPr>
            <p:ph type="title"/>
          </p:nvPr>
        </p:nvSpPr>
        <p:spPr/>
        <p:txBody>
          <a:bodyPr/>
          <a:lstStyle/>
          <a:p>
            <a:r>
              <a:rPr lang="en-US" dirty="0"/>
              <a:t>WIE Affinity Group Statistics</a:t>
            </a:r>
          </a:p>
        </p:txBody>
      </p:sp>
      <p:sp>
        <p:nvSpPr>
          <p:cNvPr id="7" name="Slide Number Placeholder 6">
            <a:extLst>
              <a:ext uri="{FF2B5EF4-FFF2-40B4-BE49-F238E27FC236}">
                <a16:creationId xmlns:a16="http://schemas.microsoft.com/office/drawing/2014/main" id="{6AF9C4FB-D104-624C-B5B4-51368FA15B6A}"/>
              </a:ext>
            </a:extLst>
          </p:cNvPr>
          <p:cNvSpPr>
            <a:spLocks noGrp="1"/>
          </p:cNvSpPr>
          <p:nvPr>
            <p:ph type="sldNum" sz="quarter" idx="18"/>
          </p:nvPr>
        </p:nvSpPr>
        <p:spPr/>
        <p:txBody>
          <a:bodyPr/>
          <a:lstStyle/>
          <a:p>
            <a:pPr>
              <a:defRPr/>
            </a:pPr>
            <a:fld id="{25C5F9D4-5D67-D543-BC4D-5AD00547B80B}" type="slidenum">
              <a:rPr lang="en-US" smtClean="0"/>
              <a:pPr>
                <a:defRPr/>
              </a:pPr>
              <a:t>10</a:t>
            </a:fld>
            <a:endParaRPr lang="en-US"/>
          </a:p>
        </p:txBody>
      </p:sp>
      <p:sp>
        <p:nvSpPr>
          <p:cNvPr id="12" name="Text Placeholder 5"/>
          <p:cNvSpPr>
            <a:spLocks noGrp="1"/>
          </p:cNvSpPr>
          <p:nvPr>
            <p:ph type="body" sz="quarter" idx="17"/>
          </p:nvPr>
        </p:nvSpPr>
        <p:spPr>
          <a:xfrm>
            <a:off x="628651" y="829647"/>
            <a:ext cx="7886700" cy="288994"/>
          </a:xfrm>
        </p:spPr>
        <p:txBody>
          <a:bodyPr>
            <a:normAutofit fontScale="92500" lnSpcReduction="20000"/>
          </a:bodyPr>
          <a:lstStyle/>
          <a:p>
            <a:r>
              <a:rPr lang="en-US" dirty="0"/>
              <a:t>As of December 2018</a:t>
            </a:r>
          </a:p>
        </p:txBody>
      </p:sp>
      <p:graphicFrame>
        <p:nvGraphicFramePr>
          <p:cNvPr id="4" name="Table 3"/>
          <p:cNvGraphicFramePr>
            <a:graphicFrameLocks noGrp="1"/>
          </p:cNvGraphicFramePr>
          <p:nvPr>
            <p:extLst>
              <p:ext uri="{D42A27DB-BD31-4B8C-83A1-F6EECF244321}">
                <p14:modId xmlns:p14="http://schemas.microsoft.com/office/powerpoint/2010/main" val="2785785533"/>
              </p:ext>
            </p:extLst>
          </p:nvPr>
        </p:nvGraphicFramePr>
        <p:xfrm>
          <a:off x="2263867" y="1051291"/>
          <a:ext cx="5602996" cy="3362058"/>
        </p:xfrm>
        <a:graphic>
          <a:graphicData uri="http://schemas.openxmlformats.org/drawingml/2006/table">
            <a:tbl>
              <a:tblPr/>
              <a:tblGrid>
                <a:gridCol w="814981">
                  <a:extLst>
                    <a:ext uri="{9D8B030D-6E8A-4147-A177-3AD203B41FA5}">
                      <a16:colId xmlns:a16="http://schemas.microsoft.com/office/drawing/2014/main" val="683364226"/>
                    </a:ext>
                  </a:extLst>
                </a:gridCol>
                <a:gridCol w="1438951">
                  <a:extLst>
                    <a:ext uri="{9D8B030D-6E8A-4147-A177-3AD203B41FA5}">
                      <a16:colId xmlns:a16="http://schemas.microsoft.com/office/drawing/2014/main" val="658422749"/>
                    </a:ext>
                  </a:extLst>
                </a:gridCol>
                <a:gridCol w="1426218">
                  <a:extLst>
                    <a:ext uri="{9D8B030D-6E8A-4147-A177-3AD203B41FA5}">
                      <a16:colId xmlns:a16="http://schemas.microsoft.com/office/drawing/2014/main" val="4102536610"/>
                    </a:ext>
                  </a:extLst>
                </a:gridCol>
                <a:gridCol w="1922846">
                  <a:extLst>
                    <a:ext uri="{9D8B030D-6E8A-4147-A177-3AD203B41FA5}">
                      <a16:colId xmlns:a16="http://schemas.microsoft.com/office/drawing/2014/main" val="3554379069"/>
                    </a:ext>
                  </a:extLst>
                </a:gridCol>
              </a:tblGrid>
              <a:tr h="291576">
                <a:tc gridSpan="3">
                  <a:txBody>
                    <a:bodyPr/>
                    <a:lstStyle/>
                    <a:p>
                      <a:pPr algn="l" fontAlgn="b"/>
                      <a:r>
                        <a:rPr lang="en-US" sz="1600" b="1" i="0" u="none" strike="noStrike" dirty="0">
                          <a:solidFill>
                            <a:srgbClr val="000000"/>
                          </a:solidFill>
                          <a:effectLst/>
                          <a:latin typeface="Calibri" panose="020F0502020204030204" pitchFamily="34" charset="0"/>
                        </a:rPr>
                        <a:t>IEEE WIE Affinity Groups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effectLst/>
                          <a:latin typeface="Calibri" panose="020F0502020204030204" pitchFamily="34" charset="0"/>
                        </a:rPr>
                        <a:t>(As of December 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95574"/>
                  </a:ext>
                </a:extLst>
              </a:tr>
              <a:tr h="253176">
                <a:tc>
                  <a:txBody>
                    <a:bodyPr/>
                    <a:lstStyle/>
                    <a:p>
                      <a:pPr algn="ctr" fontAlgn="b"/>
                      <a:r>
                        <a:rPr lang="en-US" sz="1400" b="1" i="0" u="none" strike="noStrike" dirty="0">
                          <a:solidFill>
                            <a:srgbClr val="000000"/>
                          </a:solidFill>
                          <a:effectLst/>
                          <a:latin typeface="Calibri" panose="020F0502020204030204" pitchFamily="34" charset="0"/>
                        </a:rPr>
                        <a:t>Region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 Affinity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 Student Branch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 Affinity Groups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64235192"/>
                  </a:ext>
                </a:extLst>
              </a:tr>
              <a:tr h="253176">
                <a:tc>
                  <a:txBody>
                    <a:bodyPr/>
                    <a:lstStyle/>
                    <a:p>
                      <a:pPr algn="l" fontAlgn="b"/>
                      <a:r>
                        <a:rPr lang="en-US" sz="1600" b="0" i="0" u="none" strike="noStrike" dirty="0">
                          <a:solidFill>
                            <a:srgbClr val="000000"/>
                          </a:solidFill>
                          <a:effectLst/>
                          <a:latin typeface="Calibri" panose="020F0502020204030204" pitchFamily="34" charset="0"/>
                        </a:rPr>
                        <a: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715411"/>
                  </a:ext>
                </a:extLst>
              </a:tr>
              <a:tr h="253176">
                <a:tc>
                  <a:txBody>
                    <a:bodyPr/>
                    <a:lstStyle/>
                    <a:p>
                      <a:pPr algn="l" fontAlgn="b"/>
                      <a:r>
                        <a:rPr lang="en-US" sz="1600" b="0" i="0" u="none" strike="noStrike" dirty="0">
                          <a:solidFill>
                            <a:srgbClr val="000000"/>
                          </a:solidFill>
                          <a:effectLst/>
                          <a:latin typeface="Calibri" panose="020F0502020204030204" pitchFamily="34" charset="0"/>
                        </a:rPr>
                        <a: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961486"/>
                  </a:ext>
                </a:extLst>
              </a:tr>
              <a:tr h="253176">
                <a:tc>
                  <a:txBody>
                    <a:bodyPr/>
                    <a:lstStyle/>
                    <a:p>
                      <a:pPr algn="l" fontAlgn="b"/>
                      <a:r>
                        <a:rPr lang="en-US" sz="1600" b="0" i="0" u="none" strike="noStrike" dirty="0">
                          <a:solidFill>
                            <a:srgbClr val="000000"/>
                          </a:solidFill>
                          <a:effectLst/>
                          <a:latin typeface="Calibri" panose="020F0502020204030204" pitchFamily="34" charset="0"/>
                        </a:rPr>
                        <a: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46874037"/>
                  </a:ext>
                </a:extLst>
              </a:tr>
              <a:tr h="253176">
                <a:tc>
                  <a:txBody>
                    <a:bodyPr/>
                    <a:lstStyle/>
                    <a:p>
                      <a:pPr algn="l" fontAlgn="b"/>
                      <a:r>
                        <a:rPr lang="en-US" sz="1600" b="0" i="0" u="none" strike="noStrike">
                          <a:solidFill>
                            <a:srgbClr val="000000"/>
                          </a:solidFill>
                          <a:effectLst/>
                          <a:latin typeface="Calibri" panose="020F0502020204030204" pitchFamily="34" charset="0"/>
                        </a:rPr>
                        <a:t>R4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207471"/>
                  </a:ext>
                </a:extLst>
              </a:tr>
              <a:tr h="253176">
                <a:tc>
                  <a:txBody>
                    <a:bodyPr/>
                    <a:lstStyle/>
                    <a:p>
                      <a:pPr algn="l" fontAlgn="b"/>
                      <a:r>
                        <a:rPr lang="en-US" sz="1800" b="0" i="0" u="none" strike="noStrike" dirty="0">
                          <a:solidFill>
                            <a:srgbClr val="000000"/>
                          </a:solidFill>
                          <a:effectLst/>
                          <a:latin typeface="Calibri" panose="020F0502020204030204" pitchFamily="34" charset="0"/>
                        </a:rPr>
                        <a:t>R5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6136759"/>
                  </a:ext>
                </a:extLst>
              </a:tr>
              <a:tr h="253176">
                <a:tc>
                  <a:txBody>
                    <a:bodyPr/>
                    <a:lstStyle/>
                    <a:p>
                      <a:pPr algn="l" fontAlgn="b"/>
                      <a:r>
                        <a:rPr lang="en-US" sz="1600" b="0" i="0" u="none" strike="noStrike" dirty="0">
                          <a:solidFill>
                            <a:srgbClr val="000000"/>
                          </a:solidFill>
                          <a:effectLst/>
                          <a:latin typeface="Calibri" panose="020F0502020204030204" pitchFamily="34" charset="0"/>
                        </a:rPr>
                        <a:t>R6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725838"/>
                  </a:ext>
                </a:extLst>
              </a:tr>
              <a:tr h="253176">
                <a:tc>
                  <a:txBody>
                    <a:bodyPr/>
                    <a:lstStyle/>
                    <a:p>
                      <a:pPr algn="l" fontAlgn="b"/>
                      <a:r>
                        <a:rPr lang="en-US" sz="1600" b="0" i="0" u="none" strike="noStrike" dirty="0">
                          <a:solidFill>
                            <a:srgbClr val="000000"/>
                          </a:solidFill>
                          <a:effectLst/>
                          <a:latin typeface="Calibri" panose="020F0502020204030204" pitchFamily="34" charset="0"/>
                        </a:rPr>
                        <a:t>R7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623676"/>
                  </a:ext>
                </a:extLst>
              </a:tr>
              <a:tr h="253176">
                <a:tc>
                  <a:txBody>
                    <a:bodyPr/>
                    <a:lstStyle/>
                    <a:p>
                      <a:pPr algn="l" fontAlgn="b"/>
                      <a:r>
                        <a:rPr lang="en-US" sz="1600" b="0" i="0" u="none" strike="noStrike" dirty="0">
                          <a:solidFill>
                            <a:srgbClr val="000000"/>
                          </a:solidFill>
                          <a:effectLst/>
                          <a:latin typeface="Calibri" panose="020F0502020204030204" pitchFamily="34" charset="0"/>
                        </a:rPr>
                        <a:t>R8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135112"/>
                  </a:ext>
                </a:extLst>
              </a:tr>
              <a:tr h="253176">
                <a:tc>
                  <a:txBody>
                    <a:bodyPr/>
                    <a:lstStyle/>
                    <a:p>
                      <a:pPr algn="l" fontAlgn="b"/>
                      <a:r>
                        <a:rPr lang="en-US" sz="1600" b="0" i="0" u="none" strike="noStrike" dirty="0">
                          <a:solidFill>
                            <a:srgbClr val="000000"/>
                          </a:solidFill>
                          <a:effectLst/>
                          <a:latin typeface="Calibri" panose="020F0502020204030204" pitchFamily="34" charset="0"/>
                        </a:rPr>
                        <a:t>R9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918393"/>
                  </a:ext>
                </a:extLst>
              </a:tr>
              <a:tr h="253176">
                <a:tc>
                  <a:txBody>
                    <a:bodyPr/>
                    <a:lstStyle/>
                    <a:p>
                      <a:pPr algn="l" fontAlgn="b"/>
                      <a:r>
                        <a:rPr lang="en-US" sz="1600" b="0" i="0" u="none" strike="noStrike" dirty="0">
                          <a:solidFill>
                            <a:srgbClr val="000000"/>
                          </a:solidFill>
                          <a:effectLst/>
                          <a:latin typeface="Calibri" panose="020F0502020204030204" pitchFamily="34" charset="0"/>
                        </a:rPr>
                        <a:t>R10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071352"/>
                  </a:ext>
                </a:extLst>
              </a:tr>
              <a:tr h="253176">
                <a:tc>
                  <a:txBody>
                    <a:bodyPr/>
                    <a:lstStyle/>
                    <a:p>
                      <a:pPr algn="l" fontAlgn="b"/>
                      <a:r>
                        <a:rPr lang="en-US" sz="14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a:solidFill>
                            <a:srgbClr val="000000"/>
                          </a:solidFill>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dirty="0">
                          <a:solidFill>
                            <a:srgbClr val="000000"/>
                          </a:solidFill>
                          <a:effectLst/>
                          <a:latin typeface="Calibri" panose="020F0502020204030204" pitchFamily="34" charset="0"/>
                        </a:rPr>
                        <a:t>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28572407"/>
                  </a:ext>
                </a:extLst>
              </a:tr>
            </a:tbl>
          </a:graphicData>
        </a:graphic>
      </p:graphicFrame>
    </p:spTree>
    <p:extLst>
      <p:ext uri="{BB962C8B-B14F-4D97-AF65-F5344CB8AC3E}">
        <p14:creationId xmlns:p14="http://schemas.microsoft.com/office/powerpoint/2010/main" val="3950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2FC6-EDDE-8148-8E63-66E3CD68C74F}"/>
              </a:ext>
            </a:extLst>
          </p:cNvPr>
          <p:cNvSpPr>
            <a:spLocks noGrp="1"/>
          </p:cNvSpPr>
          <p:nvPr>
            <p:ph type="title"/>
          </p:nvPr>
        </p:nvSpPr>
        <p:spPr>
          <a:xfrm>
            <a:off x="628651" y="403686"/>
            <a:ext cx="7886700" cy="415002"/>
          </a:xfrm>
        </p:spPr>
        <p:txBody>
          <a:bodyPr/>
          <a:lstStyle/>
          <a:p>
            <a:r>
              <a:rPr lang="en-US" dirty="0"/>
              <a:t>IEEE Regions</a:t>
            </a:r>
          </a:p>
        </p:txBody>
      </p:sp>
      <p:sp>
        <p:nvSpPr>
          <p:cNvPr id="7" name="Slide Number Placeholder 6">
            <a:extLst>
              <a:ext uri="{FF2B5EF4-FFF2-40B4-BE49-F238E27FC236}">
                <a16:creationId xmlns:a16="http://schemas.microsoft.com/office/drawing/2014/main" id="{6AF9C4FB-D104-624C-B5B4-51368FA15B6A}"/>
              </a:ext>
            </a:extLst>
          </p:cNvPr>
          <p:cNvSpPr>
            <a:spLocks noGrp="1"/>
          </p:cNvSpPr>
          <p:nvPr>
            <p:ph type="sldNum" sz="quarter" idx="18"/>
          </p:nvPr>
        </p:nvSpPr>
        <p:spPr/>
        <p:txBody>
          <a:bodyPr/>
          <a:lstStyle/>
          <a:p>
            <a:pPr>
              <a:defRPr/>
            </a:pPr>
            <a:fld id="{25C5F9D4-5D67-D543-BC4D-5AD00547B80B}" type="slidenum">
              <a:rPr lang="en-US" smtClean="0"/>
              <a:pPr>
                <a:defRPr/>
              </a:pPr>
              <a:t>11</a:t>
            </a:fld>
            <a:endParaRPr lang="en-US"/>
          </a:p>
        </p:txBody>
      </p:sp>
      <p:sp>
        <p:nvSpPr>
          <p:cNvPr id="12" name="Text Placeholder 5"/>
          <p:cNvSpPr>
            <a:spLocks noGrp="1"/>
          </p:cNvSpPr>
          <p:nvPr>
            <p:ph type="body" sz="quarter" idx="17"/>
          </p:nvPr>
        </p:nvSpPr>
        <p:spPr>
          <a:xfrm>
            <a:off x="628651" y="829647"/>
            <a:ext cx="7886700" cy="288994"/>
          </a:xfrm>
        </p:spPr>
        <p:txBody>
          <a:bodyPr>
            <a:normAutofit fontScale="92500" lnSpcReduction="20000"/>
          </a:bodyPr>
          <a:lstStyle/>
          <a:p>
            <a:r>
              <a:rPr lang="en-US" dirty="0"/>
              <a:t>As of December 2018</a:t>
            </a:r>
          </a:p>
        </p:txBody>
      </p:sp>
      <p:sp>
        <p:nvSpPr>
          <p:cNvPr id="3" name="Rectangle 2">
            <a:extLst>
              <a:ext uri="{FF2B5EF4-FFF2-40B4-BE49-F238E27FC236}">
                <a16:creationId xmlns:a16="http://schemas.microsoft.com/office/drawing/2014/main" id="{0FDBF211-F606-40F5-B9BB-4E5EA7F115CE}"/>
              </a:ext>
            </a:extLst>
          </p:cNvPr>
          <p:cNvSpPr/>
          <p:nvPr/>
        </p:nvSpPr>
        <p:spPr>
          <a:xfrm>
            <a:off x="2944747" y="4146589"/>
            <a:ext cx="1600503" cy="338554"/>
          </a:xfrm>
          <a:prstGeom prst="rect">
            <a:avLst/>
          </a:prstGeom>
        </p:spPr>
        <p:txBody>
          <a:bodyPr wrap="none">
            <a:spAutoFit/>
          </a:bodyPr>
          <a:lstStyle/>
          <a:p>
            <a:r>
              <a:rPr lang="en-US" sz="1600" dirty="0"/>
              <a:t>http://ieeer8.org</a:t>
            </a:r>
          </a:p>
        </p:txBody>
      </p:sp>
      <p:pic>
        <p:nvPicPr>
          <p:cNvPr id="1028" name="Picture 4" descr="http://ieeeregion8.wpengine.com/wp-content/uploads/ngg_featured/worldMap-1.png">
            <a:extLst>
              <a:ext uri="{FF2B5EF4-FFF2-40B4-BE49-F238E27FC236}">
                <a16:creationId xmlns:a16="http://schemas.microsoft.com/office/drawing/2014/main" id="{D4F1D992-3D33-4EC9-9591-89085F76FE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85" r="14711"/>
          <a:stretch/>
        </p:blipFill>
        <p:spPr bwMode="auto">
          <a:xfrm>
            <a:off x="2788542" y="277476"/>
            <a:ext cx="5993031" cy="369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19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eee regions">
            <a:extLst>
              <a:ext uri="{FF2B5EF4-FFF2-40B4-BE49-F238E27FC236}">
                <a16:creationId xmlns:a16="http://schemas.microsoft.com/office/drawing/2014/main" id="{F0DD30BF-9567-42E7-905F-BBFA47914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600" y="231343"/>
            <a:ext cx="5167697" cy="4168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1F2FC6-EDDE-8148-8E63-66E3CD68C74F}"/>
              </a:ext>
            </a:extLst>
          </p:cNvPr>
          <p:cNvSpPr>
            <a:spLocks noGrp="1"/>
          </p:cNvSpPr>
          <p:nvPr>
            <p:ph type="title"/>
          </p:nvPr>
        </p:nvSpPr>
        <p:spPr/>
        <p:txBody>
          <a:bodyPr/>
          <a:lstStyle/>
          <a:p>
            <a:r>
              <a:rPr lang="en-US" dirty="0"/>
              <a:t>IEEE USA Regions</a:t>
            </a:r>
          </a:p>
        </p:txBody>
      </p:sp>
      <p:sp>
        <p:nvSpPr>
          <p:cNvPr id="7" name="Slide Number Placeholder 6">
            <a:extLst>
              <a:ext uri="{FF2B5EF4-FFF2-40B4-BE49-F238E27FC236}">
                <a16:creationId xmlns:a16="http://schemas.microsoft.com/office/drawing/2014/main" id="{6AF9C4FB-D104-624C-B5B4-51368FA15B6A}"/>
              </a:ext>
            </a:extLst>
          </p:cNvPr>
          <p:cNvSpPr>
            <a:spLocks noGrp="1"/>
          </p:cNvSpPr>
          <p:nvPr>
            <p:ph type="sldNum" sz="quarter" idx="18"/>
          </p:nvPr>
        </p:nvSpPr>
        <p:spPr/>
        <p:txBody>
          <a:bodyPr/>
          <a:lstStyle/>
          <a:p>
            <a:pPr>
              <a:defRPr/>
            </a:pPr>
            <a:fld id="{25C5F9D4-5D67-D543-BC4D-5AD00547B80B}" type="slidenum">
              <a:rPr lang="en-US" smtClean="0"/>
              <a:pPr>
                <a:defRPr/>
              </a:pPr>
              <a:t>12</a:t>
            </a:fld>
            <a:endParaRPr lang="en-US"/>
          </a:p>
        </p:txBody>
      </p:sp>
      <p:sp>
        <p:nvSpPr>
          <p:cNvPr id="12" name="Text Placeholder 5"/>
          <p:cNvSpPr>
            <a:spLocks noGrp="1"/>
          </p:cNvSpPr>
          <p:nvPr>
            <p:ph type="body" sz="quarter" idx="17"/>
          </p:nvPr>
        </p:nvSpPr>
        <p:spPr>
          <a:xfrm>
            <a:off x="628651" y="829647"/>
            <a:ext cx="7886700" cy="288994"/>
          </a:xfrm>
        </p:spPr>
        <p:txBody>
          <a:bodyPr>
            <a:normAutofit fontScale="92500" lnSpcReduction="20000"/>
          </a:bodyPr>
          <a:lstStyle/>
          <a:p>
            <a:r>
              <a:rPr lang="en-US" dirty="0"/>
              <a:t>As of December 2018</a:t>
            </a:r>
          </a:p>
        </p:txBody>
      </p:sp>
      <p:sp>
        <p:nvSpPr>
          <p:cNvPr id="3" name="Rectangle 2">
            <a:extLst>
              <a:ext uri="{FF2B5EF4-FFF2-40B4-BE49-F238E27FC236}">
                <a16:creationId xmlns:a16="http://schemas.microsoft.com/office/drawing/2014/main" id="{0FDBF211-F606-40F5-B9BB-4E5EA7F115CE}"/>
              </a:ext>
            </a:extLst>
          </p:cNvPr>
          <p:cNvSpPr/>
          <p:nvPr/>
        </p:nvSpPr>
        <p:spPr>
          <a:xfrm>
            <a:off x="2944747" y="4146589"/>
            <a:ext cx="3594446" cy="338554"/>
          </a:xfrm>
          <a:prstGeom prst="rect">
            <a:avLst/>
          </a:prstGeom>
        </p:spPr>
        <p:txBody>
          <a:bodyPr wrap="none">
            <a:spAutoFit/>
          </a:bodyPr>
          <a:lstStyle/>
          <a:p>
            <a:r>
              <a:rPr lang="en-US" sz="1600" dirty="0"/>
              <a:t>http://ieeer5.org/home/region-map-sm/</a:t>
            </a:r>
          </a:p>
        </p:txBody>
      </p:sp>
    </p:spTree>
    <p:extLst>
      <p:ext uri="{BB962C8B-B14F-4D97-AF65-F5344CB8AC3E}">
        <p14:creationId xmlns:p14="http://schemas.microsoft.com/office/powerpoint/2010/main" val="3929295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43E-F85D-4919-A847-15D2DD12A3B8}"/>
              </a:ext>
            </a:extLst>
          </p:cNvPr>
          <p:cNvSpPr>
            <a:spLocks noGrp="1"/>
          </p:cNvSpPr>
          <p:nvPr>
            <p:ph type="title"/>
          </p:nvPr>
        </p:nvSpPr>
        <p:spPr/>
        <p:txBody>
          <a:bodyPr/>
          <a:lstStyle/>
          <a:p>
            <a:r>
              <a:rPr lang="en-US" dirty="0"/>
              <a:t>HOW TO FORM AN AFFINITY GROUP</a:t>
            </a:r>
          </a:p>
        </p:txBody>
      </p:sp>
      <p:sp>
        <p:nvSpPr>
          <p:cNvPr id="3" name="Text Placeholder 2">
            <a:extLst>
              <a:ext uri="{FF2B5EF4-FFF2-40B4-BE49-F238E27FC236}">
                <a16:creationId xmlns:a16="http://schemas.microsoft.com/office/drawing/2014/main" id="{C976FA34-B67F-45AA-AC19-5C951613A5DA}"/>
              </a:ext>
            </a:extLst>
          </p:cNvPr>
          <p:cNvSpPr>
            <a:spLocks noGrp="1"/>
          </p:cNvSpPr>
          <p:nvPr>
            <p:ph type="body" sz="quarter" idx="13"/>
          </p:nvPr>
        </p:nvSpPr>
        <p:spPr>
          <a:xfrm>
            <a:off x="628651" y="1149858"/>
            <a:ext cx="7886700" cy="2957513"/>
          </a:xfrm>
        </p:spPr>
        <p:txBody>
          <a:bodyPr/>
          <a:lstStyle/>
          <a:p>
            <a:r>
              <a:rPr lang="en-US" sz="2200" dirty="0"/>
              <a:t>Recruit six other </a:t>
            </a:r>
            <a:r>
              <a:rPr lang="en-US" sz="2200" b="1" dirty="0"/>
              <a:t>IEEE Members</a:t>
            </a:r>
            <a:r>
              <a:rPr lang="en-US" sz="2200" dirty="0"/>
              <a:t> who are willing to be part of the founding Affinity Group/Student Branch Affinity Group</a:t>
            </a:r>
          </a:p>
          <a:p>
            <a:pPr lvl="1"/>
            <a:r>
              <a:rPr lang="en-US" sz="1800" dirty="0"/>
              <a:t>Only one member has to be </a:t>
            </a:r>
            <a:r>
              <a:rPr lang="en-US" sz="1800" b="1" dirty="0"/>
              <a:t>professional IEEE WIE member</a:t>
            </a:r>
            <a:endParaRPr lang="en-US" b="1" dirty="0"/>
          </a:p>
          <a:p>
            <a:r>
              <a:rPr lang="en-US" sz="2200" dirty="0"/>
              <a:t>Select someone to be responsible for the affinity group until the first meeting is held and the Officers are formally appointed</a:t>
            </a:r>
          </a:p>
          <a:p>
            <a:r>
              <a:rPr lang="en-US" sz="2200" dirty="0"/>
              <a:t>Sign a petition to form an AG/SBAG</a:t>
            </a:r>
          </a:p>
          <a:p>
            <a:r>
              <a:rPr lang="en-US" sz="2200" dirty="0"/>
              <a:t>Obtain your Section or Student Branch’s Executive Committee’s approval </a:t>
            </a:r>
          </a:p>
          <a:p>
            <a:pPr marL="0" indent="0">
              <a:buNone/>
            </a:pPr>
            <a:r>
              <a:rPr lang="en-US" sz="1800" dirty="0"/>
              <a:t>      (an Affinity Group depends administratively and financially on the Section)</a:t>
            </a:r>
          </a:p>
          <a:p>
            <a:pPr marL="342892" lvl="1" indent="0">
              <a:buNone/>
            </a:pPr>
            <a:endParaRPr lang="en-US" dirty="0"/>
          </a:p>
          <a:p>
            <a:pPr lvl="1"/>
            <a:endParaRPr lang="en-US" dirty="0"/>
          </a:p>
          <a:p>
            <a:pPr lvl="1"/>
            <a:endParaRPr lang="en-US" dirty="0"/>
          </a:p>
          <a:p>
            <a:r>
              <a:rPr lang="en-US" dirty="0"/>
              <a:t>Submit a petition</a:t>
            </a:r>
          </a:p>
          <a:p>
            <a:pPr marL="0" indent="0">
              <a:buNone/>
            </a:pPr>
            <a:endParaRPr lang="en-US" dirty="0"/>
          </a:p>
        </p:txBody>
      </p:sp>
      <p:sp>
        <p:nvSpPr>
          <p:cNvPr id="4" name="Text Placeholder 3">
            <a:extLst>
              <a:ext uri="{FF2B5EF4-FFF2-40B4-BE49-F238E27FC236}">
                <a16:creationId xmlns:a16="http://schemas.microsoft.com/office/drawing/2014/main" id="{6644CD2B-FA33-40A7-8378-619B2F674B98}"/>
              </a:ext>
            </a:extLst>
          </p:cNvPr>
          <p:cNvSpPr>
            <a:spLocks noGrp="1"/>
          </p:cNvSpPr>
          <p:nvPr>
            <p:ph type="body" sz="quarter" idx="17"/>
          </p:nvPr>
        </p:nvSpPr>
        <p:spPr/>
        <p:txBody>
          <a:bodyPr>
            <a:normAutofit fontScale="92500" lnSpcReduction="20000"/>
          </a:bodyPr>
          <a:lstStyle/>
          <a:p>
            <a:r>
              <a:rPr lang="en-US" dirty="0"/>
              <a:t>https://wie.ieee.org/how-to-form-a-wie-affinity-group/</a:t>
            </a:r>
          </a:p>
        </p:txBody>
      </p:sp>
      <p:sp>
        <p:nvSpPr>
          <p:cNvPr id="5" name="Slide Number Placeholder 4">
            <a:extLst>
              <a:ext uri="{FF2B5EF4-FFF2-40B4-BE49-F238E27FC236}">
                <a16:creationId xmlns:a16="http://schemas.microsoft.com/office/drawing/2014/main" id="{A5CC4C56-B31A-4686-94DE-116EF05F5D10}"/>
              </a:ext>
            </a:extLst>
          </p:cNvPr>
          <p:cNvSpPr>
            <a:spLocks noGrp="1"/>
          </p:cNvSpPr>
          <p:nvPr>
            <p:ph type="sldNum" sz="quarter" idx="18"/>
          </p:nvPr>
        </p:nvSpPr>
        <p:spPr/>
        <p:txBody>
          <a:bodyPr/>
          <a:lstStyle/>
          <a:p>
            <a:pPr>
              <a:defRPr/>
            </a:pPr>
            <a:fld id="{A29E6A85-E58A-B74F-BF6B-8BF4953AF1CE}" type="slidenum">
              <a:rPr lang="en-US" smtClean="0"/>
              <a:pPr>
                <a:defRPr/>
              </a:pPr>
              <a:t>13</a:t>
            </a:fld>
            <a:endParaRPr lang="en-US"/>
          </a:p>
        </p:txBody>
      </p:sp>
    </p:spTree>
    <p:extLst>
      <p:ext uri="{BB962C8B-B14F-4D97-AF65-F5344CB8AC3E}">
        <p14:creationId xmlns:p14="http://schemas.microsoft.com/office/powerpoint/2010/main" val="1351102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43E-F85D-4919-A847-15D2DD12A3B8}"/>
              </a:ext>
            </a:extLst>
          </p:cNvPr>
          <p:cNvSpPr>
            <a:spLocks noGrp="1"/>
          </p:cNvSpPr>
          <p:nvPr>
            <p:ph type="title"/>
          </p:nvPr>
        </p:nvSpPr>
        <p:spPr/>
        <p:txBody>
          <a:bodyPr/>
          <a:lstStyle/>
          <a:p>
            <a:r>
              <a:rPr lang="en-US" dirty="0"/>
              <a:t>HOW TO FORM AN AFFINITY GROUP – PETITION FORM</a:t>
            </a:r>
          </a:p>
        </p:txBody>
      </p:sp>
      <p:sp>
        <p:nvSpPr>
          <p:cNvPr id="4" name="Text Placeholder 3">
            <a:extLst>
              <a:ext uri="{FF2B5EF4-FFF2-40B4-BE49-F238E27FC236}">
                <a16:creationId xmlns:a16="http://schemas.microsoft.com/office/drawing/2014/main" id="{6644CD2B-FA33-40A7-8378-619B2F674B98}"/>
              </a:ext>
            </a:extLst>
          </p:cNvPr>
          <p:cNvSpPr>
            <a:spLocks noGrp="1"/>
          </p:cNvSpPr>
          <p:nvPr>
            <p:ph type="body" sz="quarter" idx="17"/>
          </p:nvPr>
        </p:nvSpPr>
        <p:spPr/>
        <p:txBody>
          <a:bodyPr>
            <a:normAutofit fontScale="92500" lnSpcReduction="20000"/>
          </a:bodyPr>
          <a:lstStyle/>
          <a:p>
            <a:r>
              <a:rPr lang="en-US" dirty="0"/>
              <a:t>https://www.ieee.org/communities/forms_petitions.html#Affinity-Group</a:t>
            </a:r>
          </a:p>
        </p:txBody>
      </p:sp>
      <p:sp>
        <p:nvSpPr>
          <p:cNvPr id="5" name="Slide Number Placeholder 4">
            <a:extLst>
              <a:ext uri="{FF2B5EF4-FFF2-40B4-BE49-F238E27FC236}">
                <a16:creationId xmlns:a16="http://schemas.microsoft.com/office/drawing/2014/main" id="{A5CC4C56-B31A-4686-94DE-116EF05F5D10}"/>
              </a:ext>
            </a:extLst>
          </p:cNvPr>
          <p:cNvSpPr>
            <a:spLocks noGrp="1"/>
          </p:cNvSpPr>
          <p:nvPr>
            <p:ph type="sldNum" sz="quarter" idx="18"/>
          </p:nvPr>
        </p:nvSpPr>
        <p:spPr/>
        <p:txBody>
          <a:bodyPr/>
          <a:lstStyle/>
          <a:p>
            <a:pPr>
              <a:defRPr/>
            </a:pPr>
            <a:fld id="{A29E6A85-E58A-B74F-BF6B-8BF4953AF1CE}" type="slidenum">
              <a:rPr lang="en-US" smtClean="0"/>
              <a:pPr>
                <a:defRPr/>
              </a:pPr>
              <a:t>14</a:t>
            </a:fld>
            <a:endParaRPr lang="en-US"/>
          </a:p>
        </p:txBody>
      </p:sp>
      <p:grpSp>
        <p:nvGrpSpPr>
          <p:cNvPr id="14" name="Group 13">
            <a:extLst>
              <a:ext uri="{FF2B5EF4-FFF2-40B4-BE49-F238E27FC236}">
                <a16:creationId xmlns:a16="http://schemas.microsoft.com/office/drawing/2014/main" id="{65E2FA12-8CA0-4C4B-B8BF-4A1CE6D0270D}"/>
              </a:ext>
            </a:extLst>
          </p:cNvPr>
          <p:cNvGrpSpPr/>
          <p:nvPr/>
        </p:nvGrpSpPr>
        <p:grpSpPr>
          <a:xfrm>
            <a:off x="2059848" y="1135351"/>
            <a:ext cx="6400322" cy="3498903"/>
            <a:chOff x="1171339" y="974856"/>
            <a:chExt cx="6400322" cy="3498903"/>
          </a:xfrm>
        </p:grpSpPr>
        <p:pic>
          <p:nvPicPr>
            <p:cNvPr id="9" name="Picture 8">
              <a:extLst>
                <a:ext uri="{FF2B5EF4-FFF2-40B4-BE49-F238E27FC236}">
                  <a16:creationId xmlns:a16="http://schemas.microsoft.com/office/drawing/2014/main" id="{686557AC-4702-42E3-A72A-F0EAEB782B97}"/>
                </a:ext>
              </a:extLst>
            </p:cNvPr>
            <p:cNvPicPr>
              <a:picLocks noChangeAspect="1"/>
            </p:cNvPicPr>
            <p:nvPr/>
          </p:nvPicPr>
          <p:blipFill rotWithShape="1">
            <a:blip r:embed="rId2"/>
            <a:srcRect l="15647" t="4842" r="24601" b="37087"/>
            <a:stretch/>
          </p:blipFill>
          <p:spPr>
            <a:xfrm>
              <a:off x="1171339" y="974856"/>
              <a:ext cx="6400322" cy="3498903"/>
            </a:xfrm>
            <a:prstGeom prst="rect">
              <a:avLst/>
            </a:prstGeom>
          </p:spPr>
        </p:pic>
        <p:cxnSp>
          <p:nvCxnSpPr>
            <p:cNvPr id="13" name="Straight Arrow Connector 12">
              <a:extLst>
                <a:ext uri="{FF2B5EF4-FFF2-40B4-BE49-F238E27FC236}">
                  <a16:creationId xmlns:a16="http://schemas.microsoft.com/office/drawing/2014/main" id="{6E79DA2E-90A5-433C-BC13-15B8B5EE1D15}"/>
                </a:ext>
              </a:extLst>
            </p:cNvPr>
            <p:cNvCxnSpPr>
              <a:cxnSpLocks/>
            </p:cNvCxnSpPr>
            <p:nvPr/>
          </p:nvCxnSpPr>
          <p:spPr>
            <a:xfrm flipH="1">
              <a:off x="2433362" y="2473033"/>
              <a:ext cx="3053035" cy="262610"/>
            </a:xfrm>
            <a:prstGeom prst="straightConnector1">
              <a:avLst/>
            </a:prstGeom>
            <a:ln w="57150">
              <a:solidFill>
                <a:srgbClr val="792A8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3EBAF63-B2CC-4642-B9E0-C749DA35F180}"/>
              </a:ext>
            </a:extLst>
          </p:cNvPr>
          <p:cNvSpPr txBox="1"/>
          <p:nvPr/>
        </p:nvSpPr>
        <p:spPr>
          <a:xfrm>
            <a:off x="6439277" y="2255182"/>
            <a:ext cx="2840778" cy="646331"/>
          </a:xfrm>
          <a:prstGeom prst="rect">
            <a:avLst/>
          </a:prstGeom>
          <a:noFill/>
        </p:spPr>
        <p:txBody>
          <a:bodyPr wrap="none" rtlCol="0">
            <a:spAutoFit/>
          </a:bodyPr>
          <a:lstStyle/>
          <a:p>
            <a:r>
              <a:rPr lang="en-US" dirty="0">
                <a:solidFill>
                  <a:srgbClr val="792A80"/>
                </a:solidFill>
              </a:rPr>
              <a:t>Click here!</a:t>
            </a:r>
          </a:p>
          <a:p>
            <a:r>
              <a:rPr lang="en-US" dirty="0">
                <a:solidFill>
                  <a:srgbClr val="792A80"/>
                </a:solidFill>
              </a:rPr>
              <a:t>(not Women in Engineering</a:t>
            </a:r>
            <a:r>
              <a:rPr lang="en-US" dirty="0"/>
              <a:t>)</a:t>
            </a:r>
          </a:p>
        </p:txBody>
      </p:sp>
    </p:spTree>
    <p:extLst>
      <p:ext uri="{BB962C8B-B14F-4D97-AF65-F5344CB8AC3E}">
        <p14:creationId xmlns:p14="http://schemas.microsoft.com/office/powerpoint/2010/main" val="3437732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43E-F85D-4919-A847-15D2DD12A3B8}"/>
              </a:ext>
            </a:extLst>
          </p:cNvPr>
          <p:cNvSpPr>
            <a:spLocks noGrp="1"/>
          </p:cNvSpPr>
          <p:nvPr>
            <p:ph type="title"/>
          </p:nvPr>
        </p:nvSpPr>
        <p:spPr/>
        <p:txBody>
          <a:bodyPr/>
          <a:lstStyle/>
          <a:p>
            <a:r>
              <a:rPr lang="en-US" dirty="0"/>
              <a:t>HOW TO FORM AN AFFINITY GROUP – PETITION FORM</a:t>
            </a:r>
          </a:p>
        </p:txBody>
      </p:sp>
      <p:sp>
        <p:nvSpPr>
          <p:cNvPr id="4" name="Text Placeholder 3">
            <a:extLst>
              <a:ext uri="{FF2B5EF4-FFF2-40B4-BE49-F238E27FC236}">
                <a16:creationId xmlns:a16="http://schemas.microsoft.com/office/drawing/2014/main" id="{6644CD2B-FA33-40A7-8378-619B2F674B98}"/>
              </a:ext>
            </a:extLst>
          </p:cNvPr>
          <p:cNvSpPr>
            <a:spLocks noGrp="1"/>
          </p:cNvSpPr>
          <p:nvPr>
            <p:ph type="body" sz="quarter" idx="17"/>
          </p:nvPr>
        </p:nvSpPr>
        <p:spPr/>
        <p:txBody>
          <a:bodyPr>
            <a:normAutofit fontScale="92500" lnSpcReduction="20000"/>
          </a:bodyPr>
          <a:lstStyle/>
          <a:p>
            <a:r>
              <a:rPr lang="en-US" dirty="0"/>
              <a:t>* Log in with your IEEE account. Then, click on Create New Petition:</a:t>
            </a:r>
          </a:p>
        </p:txBody>
      </p:sp>
      <p:sp>
        <p:nvSpPr>
          <p:cNvPr id="5" name="Slide Number Placeholder 4">
            <a:extLst>
              <a:ext uri="{FF2B5EF4-FFF2-40B4-BE49-F238E27FC236}">
                <a16:creationId xmlns:a16="http://schemas.microsoft.com/office/drawing/2014/main" id="{A5CC4C56-B31A-4686-94DE-116EF05F5D10}"/>
              </a:ext>
            </a:extLst>
          </p:cNvPr>
          <p:cNvSpPr>
            <a:spLocks noGrp="1"/>
          </p:cNvSpPr>
          <p:nvPr>
            <p:ph type="sldNum" sz="quarter" idx="18"/>
          </p:nvPr>
        </p:nvSpPr>
        <p:spPr/>
        <p:txBody>
          <a:bodyPr/>
          <a:lstStyle/>
          <a:p>
            <a:pPr>
              <a:defRPr/>
            </a:pPr>
            <a:fld id="{A29E6A85-E58A-B74F-BF6B-8BF4953AF1CE}" type="slidenum">
              <a:rPr lang="en-US" smtClean="0"/>
              <a:pPr>
                <a:defRPr/>
              </a:pPr>
              <a:t>15</a:t>
            </a:fld>
            <a:endParaRPr lang="en-US"/>
          </a:p>
        </p:txBody>
      </p:sp>
      <p:sp>
        <p:nvSpPr>
          <p:cNvPr id="15" name="TextBox 14">
            <a:extLst>
              <a:ext uri="{FF2B5EF4-FFF2-40B4-BE49-F238E27FC236}">
                <a16:creationId xmlns:a16="http://schemas.microsoft.com/office/drawing/2014/main" id="{83EBAF63-B2CC-4642-B9E0-C749DA35F180}"/>
              </a:ext>
            </a:extLst>
          </p:cNvPr>
          <p:cNvSpPr txBox="1"/>
          <p:nvPr/>
        </p:nvSpPr>
        <p:spPr>
          <a:xfrm>
            <a:off x="6378461" y="2149868"/>
            <a:ext cx="2840778" cy="646331"/>
          </a:xfrm>
          <a:prstGeom prst="rect">
            <a:avLst/>
          </a:prstGeom>
          <a:noFill/>
        </p:spPr>
        <p:txBody>
          <a:bodyPr wrap="none" rtlCol="0">
            <a:spAutoFit/>
          </a:bodyPr>
          <a:lstStyle/>
          <a:p>
            <a:r>
              <a:rPr lang="en-US" dirty="0">
                <a:solidFill>
                  <a:srgbClr val="792A80"/>
                </a:solidFill>
              </a:rPr>
              <a:t>Click here!</a:t>
            </a:r>
          </a:p>
          <a:p>
            <a:r>
              <a:rPr lang="en-US" dirty="0">
                <a:solidFill>
                  <a:srgbClr val="792A80"/>
                </a:solidFill>
              </a:rPr>
              <a:t>(not Women in Engineering</a:t>
            </a:r>
            <a:r>
              <a:rPr lang="en-US" dirty="0"/>
              <a:t>)</a:t>
            </a:r>
          </a:p>
        </p:txBody>
      </p:sp>
      <p:pic>
        <p:nvPicPr>
          <p:cNvPr id="3" name="Picture 2">
            <a:extLst>
              <a:ext uri="{FF2B5EF4-FFF2-40B4-BE49-F238E27FC236}">
                <a16:creationId xmlns:a16="http://schemas.microsoft.com/office/drawing/2014/main" id="{E381EEB5-D37B-4D62-A7BD-00CA55BBFBD9}"/>
              </a:ext>
            </a:extLst>
          </p:cNvPr>
          <p:cNvPicPr>
            <a:picLocks noChangeAspect="1"/>
          </p:cNvPicPr>
          <p:nvPr/>
        </p:nvPicPr>
        <p:blipFill rotWithShape="1">
          <a:blip r:embed="rId2"/>
          <a:srcRect t="7822" r="6638" b="53357"/>
          <a:stretch/>
        </p:blipFill>
        <p:spPr>
          <a:xfrm>
            <a:off x="606972" y="1245177"/>
            <a:ext cx="8537028" cy="1996787"/>
          </a:xfrm>
          <a:prstGeom prst="rect">
            <a:avLst/>
          </a:prstGeom>
        </p:spPr>
      </p:pic>
      <p:cxnSp>
        <p:nvCxnSpPr>
          <p:cNvPr id="12" name="Straight Arrow Connector 11">
            <a:extLst>
              <a:ext uri="{FF2B5EF4-FFF2-40B4-BE49-F238E27FC236}">
                <a16:creationId xmlns:a16="http://schemas.microsoft.com/office/drawing/2014/main" id="{1E50C8FD-C1B2-40FA-B3C3-E0FF8CAE048D}"/>
              </a:ext>
            </a:extLst>
          </p:cNvPr>
          <p:cNvCxnSpPr>
            <a:cxnSpLocks/>
          </p:cNvCxnSpPr>
          <p:nvPr/>
        </p:nvCxnSpPr>
        <p:spPr>
          <a:xfrm flipH="1">
            <a:off x="2889586" y="2325414"/>
            <a:ext cx="2194793" cy="282147"/>
          </a:xfrm>
          <a:prstGeom prst="straightConnector1">
            <a:avLst/>
          </a:prstGeom>
          <a:ln w="57150">
            <a:solidFill>
              <a:srgbClr val="792A8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65F33A-2B75-4818-932D-61D0E3BDF764}"/>
              </a:ext>
            </a:extLst>
          </p:cNvPr>
          <p:cNvSpPr txBox="1"/>
          <p:nvPr/>
        </p:nvSpPr>
        <p:spPr>
          <a:xfrm>
            <a:off x="5008572" y="2118335"/>
            <a:ext cx="3542958" cy="646331"/>
          </a:xfrm>
          <a:prstGeom prst="rect">
            <a:avLst/>
          </a:prstGeom>
          <a:noFill/>
        </p:spPr>
        <p:txBody>
          <a:bodyPr wrap="none" rtlCol="0">
            <a:spAutoFit/>
          </a:bodyPr>
          <a:lstStyle/>
          <a:p>
            <a:r>
              <a:rPr lang="en-US" dirty="0">
                <a:solidFill>
                  <a:srgbClr val="792A80"/>
                </a:solidFill>
              </a:rPr>
              <a:t>Click here!</a:t>
            </a:r>
          </a:p>
          <a:p>
            <a:r>
              <a:rPr lang="en-US" dirty="0">
                <a:solidFill>
                  <a:srgbClr val="792A80"/>
                </a:solidFill>
              </a:rPr>
              <a:t>(after </a:t>
            </a:r>
            <a:r>
              <a:rPr lang="en-US" dirty="0" err="1">
                <a:solidFill>
                  <a:srgbClr val="792A80"/>
                </a:solidFill>
              </a:rPr>
              <a:t>loggin</a:t>
            </a:r>
            <a:r>
              <a:rPr lang="en-US" dirty="0">
                <a:solidFill>
                  <a:srgbClr val="792A80"/>
                </a:solidFill>
              </a:rPr>
              <a:t> into your IEEE account)</a:t>
            </a:r>
            <a:endParaRPr lang="en-US" dirty="0"/>
          </a:p>
        </p:txBody>
      </p:sp>
    </p:spTree>
    <p:extLst>
      <p:ext uri="{BB962C8B-B14F-4D97-AF65-F5344CB8AC3E}">
        <p14:creationId xmlns:p14="http://schemas.microsoft.com/office/powerpoint/2010/main" val="403614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781A49-4603-4B05-82D2-D3231E4E18C7}"/>
              </a:ext>
            </a:extLst>
          </p:cNvPr>
          <p:cNvPicPr>
            <a:picLocks noChangeAspect="1"/>
          </p:cNvPicPr>
          <p:nvPr/>
        </p:nvPicPr>
        <p:blipFill rotWithShape="1">
          <a:blip r:embed="rId2"/>
          <a:srcRect l="6479" t="34330" r="6874" b="10652"/>
          <a:stretch/>
        </p:blipFill>
        <p:spPr>
          <a:xfrm>
            <a:off x="508087" y="1294530"/>
            <a:ext cx="7922881" cy="2829910"/>
          </a:xfrm>
          <a:prstGeom prst="rect">
            <a:avLst/>
          </a:prstGeom>
        </p:spPr>
      </p:pic>
      <p:sp>
        <p:nvSpPr>
          <p:cNvPr id="2" name="Title 1">
            <a:extLst>
              <a:ext uri="{FF2B5EF4-FFF2-40B4-BE49-F238E27FC236}">
                <a16:creationId xmlns:a16="http://schemas.microsoft.com/office/drawing/2014/main" id="{E55F243E-F85D-4919-A847-15D2DD12A3B8}"/>
              </a:ext>
            </a:extLst>
          </p:cNvPr>
          <p:cNvSpPr>
            <a:spLocks noGrp="1"/>
          </p:cNvSpPr>
          <p:nvPr>
            <p:ph type="title"/>
          </p:nvPr>
        </p:nvSpPr>
        <p:spPr/>
        <p:txBody>
          <a:bodyPr/>
          <a:lstStyle/>
          <a:p>
            <a:r>
              <a:rPr lang="en-US" dirty="0"/>
              <a:t>HOW TO FORM AN AFFINITY GROUP – PETITION FORM</a:t>
            </a:r>
          </a:p>
        </p:txBody>
      </p:sp>
      <p:sp>
        <p:nvSpPr>
          <p:cNvPr id="4" name="Text Placeholder 3">
            <a:extLst>
              <a:ext uri="{FF2B5EF4-FFF2-40B4-BE49-F238E27FC236}">
                <a16:creationId xmlns:a16="http://schemas.microsoft.com/office/drawing/2014/main" id="{6644CD2B-FA33-40A7-8378-619B2F674B98}"/>
              </a:ext>
            </a:extLst>
          </p:cNvPr>
          <p:cNvSpPr>
            <a:spLocks noGrp="1"/>
          </p:cNvSpPr>
          <p:nvPr>
            <p:ph type="body" sz="quarter" idx="17"/>
          </p:nvPr>
        </p:nvSpPr>
        <p:spPr/>
        <p:txBody>
          <a:bodyPr>
            <a:normAutofit fontScale="92500" lnSpcReduction="20000"/>
          </a:bodyPr>
          <a:lstStyle/>
          <a:p>
            <a:r>
              <a:rPr lang="en-US" dirty="0"/>
              <a:t>* You will see your </a:t>
            </a:r>
            <a:r>
              <a:rPr lang="en-US"/>
              <a:t>member information</a:t>
            </a:r>
            <a:r>
              <a:rPr lang="en-US" dirty="0"/>
              <a:t>. Click on Next to get to:</a:t>
            </a:r>
          </a:p>
        </p:txBody>
      </p:sp>
      <p:sp>
        <p:nvSpPr>
          <p:cNvPr id="5" name="Slide Number Placeholder 4">
            <a:extLst>
              <a:ext uri="{FF2B5EF4-FFF2-40B4-BE49-F238E27FC236}">
                <a16:creationId xmlns:a16="http://schemas.microsoft.com/office/drawing/2014/main" id="{A5CC4C56-B31A-4686-94DE-116EF05F5D10}"/>
              </a:ext>
            </a:extLst>
          </p:cNvPr>
          <p:cNvSpPr>
            <a:spLocks noGrp="1"/>
          </p:cNvSpPr>
          <p:nvPr>
            <p:ph type="sldNum" sz="quarter" idx="18"/>
          </p:nvPr>
        </p:nvSpPr>
        <p:spPr/>
        <p:txBody>
          <a:bodyPr/>
          <a:lstStyle/>
          <a:p>
            <a:pPr>
              <a:defRPr/>
            </a:pPr>
            <a:fld id="{A29E6A85-E58A-B74F-BF6B-8BF4953AF1CE}" type="slidenum">
              <a:rPr lang="en-US" smtClean="0"/>
              <a:pPr>
                <a:defRPr/>
              </a:pPr>
              <a:t>16</a:t>
            </a:fld>
            <a:endParaRPr lang="en-US"/>
          </a:p>
        </p:txBody>
      </p:sp>
      <p:sp>
        <p:nvSpPr>
          <p:cNvPr id="15" name="TextBox 14">
            <a:extLst>
              <a:ext uri="{FF2B5EF4-FFF2-40B4-BE49-F238E27FC236}">
                <a16:creationId xmlns:a16="http://schemas.microsoft.com/office/drawing/2014/main" id="{83EBAF63-B2CC-4642-B9E0-C749DA35F180}"/>
              </a:ext>
            </a:extLst>
          </p:cNvPr>
          <p:cNvSpPr txBox="1"/>
          <p:nvPr/>
        </p:nvSpPr>
        <p:spPr>
          <a:xfrm>
            <a:off x="4332345" y="2468036"/>
            <a:ext cx="4098623" cy="369332"/>
          </a:xfrm>
          <a:prstGeom prst="rect">
            <a:avLst/>
          </a:prstGeom>
          <a:noFill/>
        </p:spPr>
        <p:txBody>
          <a:bodyPr wrap="none" rtlCol="0">
            <a:spAutoFit/>
          </a:bodyPr>
          <a:lstStyle/>
          <a:p>
            <a:r>
              <a:rPr lang="en-US" dirty="0">
                <a:solidFill>
                  <a:srgbClr val="792A80"/>
                </a:solidFill>
              </a:rPr>
              <a:t>Select Affinity Group/Joint Affinity Group</a:t>
            </a:r>
            <a:endParaRPr lang="en-US" dirty="0"/>
          </a:p>
        </p:txBody>
      </p:sp>
      <p:cxnSp>
        <p:nvCxnSpPr>
          <p:cNvPr id="12" name="Straight Arrow Connector 11">
            <a:extLst>
              <a:ext uri="{FF2B5EF4-FFF2-40B4-BE49-F238E27FC236}">
                <a16:creationId xmlns:a16="http://schemas.microsoft.com/office/drawing/2014/main" id="{1E50C8FD-C1B2-40FA-B3C3-E0FF8CAE048D}"/>
              </a:ext>
            </a:extLst>
          </p:cNvPr>
          <p:cNvCxnSpPr>
            <a:cxnSpLocks/>
          </p:cNvCxnSpPr>
          <p:nvPr/>
        </p:nvCxnSpPr>
        <p:spPr>
          <a:xfrm flipH="1">
            <a:off x="2128834" y="2652702"/>
            <a:ext cx="2194793" cy="282147"/>
          </a:xfrm>
          <a:prstGeom prst="straightConnector1">
            <a:avLst/>
          </a:prstGeom>
          <a:ln w="57150">
            <a:solidFill>
              <a:srgbClr val="792A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9DB0-4680-4D61-91B5-A58A56438B13}"/>
              </a:ext>
            </a:extLst>
          </p:cNvPr>
          <p:cNvSpPr>
            <a:spLocks noGrp="1"/>
          </p:cNvSpPr>
          <p:nvPr>
            <p:ph type="title"/>
          </p:nvPr>
        </p:nvSpPr>
        <p:spPr/>
        <p:txBody>
          <a:bodyPr/>
          <a:lstStyle/>
          <a:p>
            <a:r>
              <a:rPr lang="en-US" dirty="0"/>
              <a:t>Opportunities in R3 and R5</a:t>
            </a:r>
          </a:p>
        </p:txBody>
      </p:sp>
      <p:sp>
        <p:nvSpPr>
          <p:cNvPr id="3" name="Text Placeholder 2">
            <a:extLst>
              <a:ext uri="{FF2B5EF4-FFF2-40B4-BE49-F238E27FC236}">
                <a16:creationId xmlns:a16="http://schemas.microsoft.com/office/drawing/2014/main" id="{803B0AF4-856A-4C8A-99DB-840B63626829}"/>
              </a:ext>
            </a:extLst>
          </p:cNvPr>
          <p:cNvSpPr>
            <a:spLocks noGrp="1"/>
          </p:cNvSpPr>
          <p:nvPr>
            <p:ph type="body" sz="quarter" idx="13"/>
          </p:nvPr>
        </p:nvSpPr>
        <p:spPr>
          <a:xfrm>
            <a:off x="570594" y="1064188"/>
            <a:ext cx="7886700" cy="2957513"/>
          </a:xfrm>
        </p:spPr>
        <p:txBody>
          <a:bodyPr/>
          <a:lstStyle/>
          <a:p>
            <a:r>
              <a:rPr lang="en-US" dirty="0"/>
              <a:t>(Includes member, senior member, graduate student member, student member)</a:t>
            </a:r>
          </a:p>
        </p:txBody>
      </p:sp>
      <p:sp>
        <p:nvSpPr>
          <p:cNvPr id="4" name="Text Placeholder 3">
            <a:extLst>
              <a:ext uri="{FF2B5EF4-FFF2-40B4-BE49-F238E27FC236}">
                <a16:creationId xmlns:a16="http://schemas.microsoft.com/office/drawing/2014/main" id="{1738DEAA-2726-4C1C-9B84-C50F523B4DBA}"/>
              </a:ext>
            </a:extLst>
          </p:cNvPr>
          <p:cNvSpPr>
            <a:spLocks noGrp="1"/>
          </p:cNvSpPr>
          <p:nvPr>
            <p:ph type="body" sz="quarter" idx="17"/>
          </p:nvPr>
        </p:nvSpPr>
        <p:spPr>
          <a:xfrm>
            <a:off x="681991" y="840008"/>
            <a:ext cx="7886700" cy="288994"/>
          </a:xfrm>
        </p:spPr>
        <p:txBody>
          <a:bodyPr>
            <a:normAutofit fontScale="92500" lnSpcReduction="20000"/>
          </a:bodyPr>
          <a:lstStyle/>
          <a:p>
            <a:r>
              <a:rPr lang="en-US" dirty="0"/>
              <a:t>IEEE WIE Membership</a:t>
            </a:r>
          </a:p>
        </p:txBody>
      </p:sp>
      <p:sp>
        <p:nvSpPr>
          <p:cNvPr id="5" name="Slide Number Placeholder 4">
            <a:extLst>
              <a:ext uri="{FF2B5EF4-FFF2-40B4-BE49-F238E27FC236}">
                <a16:creationId xmlns:a16="http://schemas.microsoft.com/office/drawing/2014/main" id="{6F8B3D33-7F2A-4D59-B95C-E5A379BF0734}"/>
              </a:ext>
            </a:extLst>
          </p:cNvPr>
          <p:cNvSpPr>
            <a:spLocks noGrp="1"/>
          </p:cNvSpPr>
          <p:nvPr>
            <p:ph type="sldNum" sz="quarter" idx="18"/>
          </p:nvPr>
        </p:nvSpPr>
        <p:spPr/>
        <p:txBody>
          <a:bodyPr/>
          <a:lstStyle/>
          <a:p>
            <a:pPr>
              <a:defRPr/>
            </a:pPr>
            <a:fld id="{A29E6A85-E58A-B74F-BF6B-8BF4953AF1CE}" type="slidenum">
              <a:rPr lang="en-US" smtClean="0"/>
              <a:pPr>
                <a:defRPr/>
              </a:pPr>
              <a:t>17</a:t>
            </a:fld>
            <a:endParaRPr lang="en-US"/>
          </a:p>
        </p:txBody>
      </p:sp>
      <p:graphicFrame>
        <p:nvGraphicFramePr>
          <p:cNvPr id="6" name="Table 5">
            <a:extLst>
              <a:ext uri="{FF2B5EF4-FFF2-40B4-BE49-F238E27FC236}">
                <a16:creationId xmlns:a16="http://schemas.microsoft.com/office/drawing/2014/main" id="{21B8A4CA-0311-4F12-A1D0-9B5BBA8C99E5}"/>
              </a:ext>
            </a:extLst>
          </p:cNvPr>
          <p:cNvGraphicFramePr>
            <a:graphicFrameLocks noGrp="1"/>
          </p:cNvGraphicFramePr>
          <p:nvPr>
            <p:extLst>
              <p:ext uri="{D42A27DB-BD31-4B8C-83A1-F6EECF244321}">
                <p14:modId xmlns:p14="http://schemas.microsoft.com/office/powerpoint/2010/main" val="1689780006"/>
              </p:ext>
            </p:extLst>
          </p:nvPr>
        </p:nvGraphicFramePr>
        <p:xfrm>
          <a:off x="2649893" y="1540936"/>
          <a:ext cx="3844214" cy="2651760"/>
        </p:xfrm>
        <a:graphic>
          <a:graphicData uri="http://schemas.openxmlformats.org/drawingml/2006/table">
            <a:tbl>
              <a:tblPr/>
              <a:tblGrid>
                <a:gridCol w="863259">
                  <a:extLst>
                    <a:ext uri="{9D8B030D-6E8A-4147-A177-3AD203B41FA5}">
                      <a16:colId xmlns:a16="http://schemas.microsoft.com/office/drawing/2014/main" val="140032432"/>
                    </a:ext>
                  </a:extLst>
                </a:gridCol>
                <a:gridCol w="849773">
                  <a:extLst>
                    <a:ext uri="{9D8B030D-6E8A-4147-A177-3AD203B41FA5}">
                      <a16:colId xmlns:a16="http://schemas.microsoft.com/office/drawing/2014/main" val="1589576259"/>
                    </a:ext>
                  </a:extLst>
                </a:gridCol>
                <a:gridCol w="849773">
                  <a:extLst>
                    <a:ext uri="{9D8B030D-6E8A-4147-A177-3AD203B41FA5}">
                      <a16:colId xmlns:a16="http://schemas.microsoft.com/office/drawing/2014/main" val="190449778"/>
                    </a:ext>
                  </a:extLst>
                </a:gridCol>
                <a:gridCol w="1281409">
                  <a:extLst>
                    <a:ext uri="{9D8B030D-6E8A-4147-A177-3AD203B41FA5}">
                      <a16:colId xmlns:a16="http://schemas.microsoft.com/office/drawing/2014/main" val="2357644346"/>
                    </a:ext>
                  </a:extLst>
                </a:gridCol>
              </a:tblGrid>
              <a:tr h="268140">
                <a:tc>
                  <a:txBody>
                    <a:bodyPr/>
                    <a:lstStyle/>
                    <a:p>
                      <a:pPr algn="l" fontAlgn="b"/>
                      <a:r>
                        <a:rPr lang="en-US" sz="1100" b="1" i="0" u="none" strike="noStrike">
                          <a:solidFill>
                            <a:srgbClr val="000000"/>
                          </a:solidFill>
                          <a:effectLst/>
                          <a:latin typeface="Calibri" panose="020F0502020204030204" pitchFamily="34" charset="0"/>
                        </a:rPr>
                        <a:t>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b"/>
                      <a:r>
                        <a:rPr lang="en-US" sz="1500" b="1" i="0" u="none" strike="noStrike">
                          <a:solidFill>
                            <a:srgbClr val="000000"/>
                          </a:solidFill>
                          <a:effectLst/>
                          <a:latin typeface="Calibri" panose="020F0502020204030204" pitchFamily="34" charset="0"/>
                        </a:rPr>
                        <a:t>Year End</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1500" b="1" i="0" u="none" strike="noStrike">
                          <a:solidFill>
                            <a:srgbClr val="000000"/>
                          </a:solidFill>
                          <a:effectLst/>
                          <a:latin typeface="Calibri" panose="020F0502020204030204" pitchFamily="34" charset="0"/>
                        </a:rPr>
                        <a:t>Current Count</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49515788"/>
                  </a:ext>
                </a:extLst>
              </a:tr>
              <a:tr h="268140">
                <a:tc>
                  <a:txBody>
                    <a:bodyPr/>
                    <a:lstStyle/>
                    <a:p>
                      <a:pPr algn="l" fontAlgn="b"/>
                      <a:r>
                        <a:rPr lang="en-US" sz="1100" b="1" i="0" u="none" strike="noStrike">
                          <a:solidFill>
                            <a:srgbClr val="000000"/>
                          </a:solidFill>
                          <a:effectLst/>
                          <a:latin typeface="Calibri" panose="020F0502020204030204" pitchFamily="34" charset="0"/>
                        </a:rPr>
                        <a:t>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500" b="1" i="0" u="none" strike="noStrike">
                          <a:solidFill>
                            <a:srgbClr val="000000"/>
                          </a:solidFill>
                          <a:effectLst/>
                          <a:latin typeface="Calibri" panose="020F0502020204030204" pitchFamily="34" charset="0"/>
                        </a:rPr>
                        <a:t>2017</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500" b="1" i="0" u="none" strike="noStrike">
                          <a:solidFill>
                            <a:srgbClr val="000000"/>
                          </a:solidFill>
                          <a:effectLst/>
                          <a:latin typeface="Calibri" panose="020F0502020204030204" pitchFamily="34" charset="0"/>
                        </a:rPr>
                        <a:t>2018</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500" b="1" i="0" u="none" strike="noStrike" dirty="0">
                          <a:solidFill>
                            <a:srgbClr val="000000"/>
                          </a:solidFill>
                          <a:effectLst/>
                          <a:latin typeface="Calibri" panose="020F0502020204030204" pitchFamily="34" charset="0"/>
                        </a:rPr>
                        <a:t>As of 2-26-19</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34546443"/>
                  </a:ext>
                </a:extLst>
              </a:tr>
              <a:tr h="528870">
                <a:tc>
                  <a:txBody>
                    <a:bodyPr/>
                    <a:lstStyle/>
                    <a:p>
                      <a:pPr algn="ctr" fontAlgn="b"/>
                      <a:r>
                        <a:rPr lang="en-US" sz="1500" b="0" i="0" u="none" strike="noStrike" dirty="0">
                          <a:solidFill>
                            <a:srgbClr val="000000"/>
                          </a:solidFill>
                          <a:effectLst/>
                          <a:latin typeface="Calibri body"/>
                        </a:rPr>
                        <a:t>R3</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568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591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401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40111"/>
                  </a:ext>
                </a:extLst>
              </a:tr>
              <a:tr h="528870">
                <a:tc>
                  <a:txBody>
                    <a:bodyPr/>
                    <a:lstStyle/>
                    <a:p>
                      <a:pPr algn="ctr" fontAlgn="b"/>
                      <a:r>
                        <a:rPr lang="en-US" sz="1500" b="0" i="0" u="none" strike="noStrike" dirty="0">
                          <a:solidFill>
                            <a:srgbClr val="000000"/>
                          </a:solidFill>
                          <a:effectLst/>
                          <a:latin typeface="Calibri body"/>
                        </a:rPr>
                        <a:t>R5</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447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467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314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840850"/>
                  </a:ext>
                </a:extLst>
              </a:tr>
              <a:tr h="528870">
                <a:tc>
                  <a:txBody>
                    <a:bodyPr/>
                    <a:lstStyle/>
                    <a:p>
                      <a:pPr algn="ctr" fontAlgn="b"/>
                      <a:r>
                        <a:rPr lang="en-US" sz="1500" b="0" i="0" u="none" strike="noStrike">
                          <a:solidFill>
                            <a:srgbClr val="000000"/>
                          </a:solidFill>
                          <a:effectLst/>
                          <a:latin typeface="Calibri body"/>
                        </a:rPr>
                        <a:t>US</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3,587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3,707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2,525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205793"/>
                  </a:ext>
                </a:extLst>
              </a:tr>
              <a:tr h="528870">
                <a:tc>
                  <a:txBody>
                    <a:bodyPr/>
                    <a:lstStyle/>
                    <a:p>
                      <a:pPr algn="ctr" fontAlgn="b"/>
                      <a:r>
                        <a:rPr lang="en-US" sz="1500" b="0" i="0" u="none" strike="noStrike">
                          <a:solidFill>
                            <a:srgbClr val="000000"/>
                          </a:solidFill>
                          <a:effectLst/>
                          <a:latin typeface="Calibri body"/>
                        </a:rPr>
                        <a:t>Total</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22,966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body"/>
                        </a:rPr>
                        <a:t>     21,809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body"/>
                        </a:rPr>
                        <a:t>              10,951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068595"/>
                  </a:ext>
                </a:extLst>
              </a:tr>
            </a:tbl>
          </a:graphicData>
        </a:graphic>
      </p:graphicFrame>
    </p:spTree>
    <p:extLst>
      <p:ext uri="{BB962C8B-B14F-4D97-AF65-F5344CB8AC3E}">
        <p14:creationId xmlns:p14="http://schemas.microsoft.com/office/powerpoint/2010/main" val="679687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EA3C-E600-4589-93F6-2B49A02419E1}"/>
              </a:ext>
            </a:extLst>
          </p:cNvPr>
          <p:cNvSpPr>
            <a:spLocks noGrp="1"/>
          </p:cNvSpPr>
          <p:nvPr>
            <p:ph type="title"/>
          </p:nvPr>
        </p:nvSpPr>
        <p:spPr/>
        <p:txBody>
          <a:bodyPr/>
          <a:lstStyle/>
          <a:p>
            <a:r>
              <a:rPr lang="en-US" dirty="0"/>
              <a:t>More Opportunities in R3 and R5</a:t>
            </a:r>
          </a:p>
        </p:txBody>
      </p:sp>
      <p:sp>
        <p:nvSpPr>
          <p:cNvPr id="4" name="Text Placeholder 3">
            <a:extLst>
              <a:ext uri="{FF2B5EF4-FFF2-40B4-BE49-F238E27FC236}">
                <a16:creationId xmlns:a16="http://schemas.microsoft.com/office/drawing/2014/main" id="{0E46A7F3-20D4-447E-9215-0CDD41DABA70}"/>
              </a:ext>
            </a:extLst>
          </p:cNvPr>
          <p:cNvSpPr>
            <a:spLocks noGrp="1"/>
          </p:cNvSpPr>
          <p:nvPr>
            <p:ph type="body" sz="quarter" idx="17"/>
          </p:nvPr>
        </p:nvSpPr>
        <p:spPr>
          <a:xfrm>
            <a:off x="628651" y="829647"/>
            <a:ext cx="7886700" cy="288994"/>
          </a:xfrm>
        </p:spPr>
        <p:txBody>
          <a:bodyPr>
            <a:normAutofit fontScale="92500" lnSpcReduction="20000"/>
          </a:bodyPr>
          <a:lstStyle/>
          <a:p>
            <a:r>
              <a:rPr lang="en-US" dirty="0"/>
              <a:t>R3 and R5 Members Who Identify Themselves as Female</a:t>
            </a:r>
          </a:p>
        </p:txBody>
      </p:sp>
      <p:sp>
        <p:nvSpPr>
          <p:cNvPr id="5" name="Slide Number Placeholder 4">
            <a:extLst>
              <a:ext uri="{FF2B5EF4-FFF2-40B4-BE49-F238E27FC236}">
                <a16:creationId xmlns:a16="http://schemas.microsoft.com/office/drawing/2014/main" id="{2C1F2A21-8FAD-42B6-88D7-615788618823}"/>
              </a:ext>
            </a:extLst>
          </p:cNvPr>
          <p:cNvSpPr>
            <a:spLocks noGrp="1"/>
          </p:cNvSpPr>
          <p:nvPr>
            <p:ph type="sldNum" sz="quarter" idx="18"/>
          </p:nvPr>
        </p:nvSpPr>
        <p:spPr/>
        <p:txBody>
          <a:bodyPr/>
          <a:lstStyle/>
          <a:p>
            <a:pPr>
              <a:defRPr/>
            </a:pPr>
            <a:fld id="{A29E6A85-E58A-B74F-BF6B-8BF4953AF1CE}" type="slidenum">
              <a:rPr lang="en-US" smtClean="0"/>
              <a:pPr>
                <a:defRPr/>
              </a:pPr>
              <a:t>18</a:t>
            </a:fld>
            <a:endParaRPr lang="en-US"/>
          </a:p>
        </p:txBody>
      </p:sp>
      <p:pic>
        <p:nvPicPr>
          <p:cNvPr id="3" name="Picture 2"/>
          <p:cNvPicPr>
            <a:picLocks noChangeAspect="1"/>
          </p:cNvPicPr>
          <p:nvPr/>
        </p:nvPicPr>
        <p:blipFill>
          <a:blip r:embed="rId2"/>
          <a:stretch>
            <a:fillRect/>
          </a:stretch>
        </p:blipFill>
        <p:spPr>
          <a:xfrm>
            <a:off x="5273447" y="1629599"/>
            <a:ext cx="3125738" cy="2468880"/>
          </a:xfrm>
          <a:prstGeom prst="rect">
            <a:avLst/>
          </a:prstGeom>
        </p:spPr>
      </p:pic>
      <p:sp>
        <p:nvSpPr>
          <p:cNvPr id="7" name="Text Placeholder 6">
            <a:extLst>
              <a:ext uri="{FF2B5EF4-FFF2-40B4-BE49-F238E27FC236}">
                <a16:creationId xmlns:a16="http://schemas.microsoft.com/office/drawing/2014/main" id="{829E75A9-B349-42B2-AAB2-B452CA63A9DA}"/>
              </a:ext>
            </a:extLst>
          </p:cNvPr>
          <p:cNvSpPr>
            <a:spLocks noGrp="1"/>
          </p:cNvSpPr>
          <p:nvPr>
            <p:ph type="body" sz="quarter" idx="13"/>
          </p:nvPr>
        </p:nvSpPr>
        <p:spPr>
          <a:xfrm>
            <a:off x="6355239" y="1245176"/>
            <a:ext cx="962154" cy="384423"/>
          </a:xfrm>
        </p:spPr>
        <p:txBody>
          <a:bodyPr/>
          <a:lstStyle/>
          <a:p>
            <a:pPr marL="0" indent="0">
              <a:buNone/>
            </a:pPr>
            <a:r>
              <a:rPr lang="en-US" dirty="0" smtClean="0"/>
              <a:t>Region 5</a:t>
            </a:r>
            <a:endParaRPr lang="en-US" dirty="0"/>
          </a:p>
        </p:txBody>
      </p:sp>
      <p:pic>
        <p:nvPicPr>
          <p:cNvPr id="6" name="Picture 5"/>
          <p:cNvPicPr>
            <a:picLocks noChangeAspect="1"/>
          </p:cNvPicPr>
          <p:nvPr/>
        </p:nvPicPr>
        <p:blipFill>
          <a:blip r:embed="rId3"/>
          <a:stretch>
            <a:fillRect/>
          </a:stretch>
        </p:blipFill>
        <p:spPr>
          <a:xfrm>
            <a:off x="1059424" y="1629599"/>
            <a:ext cx="2992343" cy="2468880"/>
          </a:xfrm>
          <a:prstGeom prst="rect">
            <a:avLst/>
          </a:prstGeom>
        </p:spPr>
      </p:pic>
      <p:sp>
        <p:nvSpPr>
          <p:cNvPr id="8" name="Text Placeholder 6">
            <a:extLst>
              <a:ext uri="{FF2B5EF4-FFF2-40B4-BE49-F238E27FC236}">
                <a16:creationId xmlns:a16="http://schemas.microsoft.com/office/drawing/2014/main" id="{829E75A9-B349-42B2-AAB2-B452CA63A9DA}"/>
              </a:ext>
            </a:extLst>
          </p:cNvPr>
          <p:cNvSpPr txBox="1">
            <a:spLocks/>
          </p:cNvSpPr>
          <p:nvPr/>
        </p:nvSpPr>
        <p:spPr bwMode="auto">
          <a:xfrm>
            <a:off x="2074518" y="1245176"/>
            <a:ext cx="962154" cy="38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LucidaGrande" charset="0"/>
              <a:buNone/>
            </a:pPr>
            <a:r>
              <a:rPr lang="en-US" dirty="0" smtClean="0"/>
              <a:t>Region 3</a:t>
            </a:r>
            <a:endParaRPr lang="en-US" dirty="0"/>
          </a:p>
        </p:txBody>
      </p:sp>
    </p:spTree>
    <p:extLst>
      <p:ext uri="{BB962C8B-B14F-4D97-AF65-F5344CB8AC3E}">
        <p14:creationId xmlns:p14="http://schemas.microsoft.com/office/powerpoint/2010/main" val="3085688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EA3C-E600-4589-93F6-2B49A02419E1}"/>
              </a:ext>
            </a:extLst>
          </p:cNvPr>
          <p:cNvSpPr>
            <a:spLocks noGrp="1"/>
          </p:cNvSpPr>
          <p:nvPr>
            <p:ph type="title"/>
          </p:nvPr>
        </p:nvSpPr>
        <p:spPr/>
        <p:txBody>
          <a:bodyPr/>
          <a:lstStyle/>
          <a:p>
            <a:r>
              <a:rPr lang="en-US" dirty="0"/>
              <a:t>Region 3 &amp; 5 Membership Statistics</a:t>
            </a:r>
          </a:p>
        </p:txBody>
      </p:sp>
      <p:sp>
        <p:nvSpPr>
          <p:cNvPr id="4" name="Text Placeholder 3">
            <a:extLst>
              <a:ext uri="{FF2B5EF4-FFF2-40B4-BE49-F238E27FC236}">
                <a16:creationId xmlns:a16="http://schemas.microsoft.com/office/drawing/2014/main" id="{0E46A7F3-20D4-447E-9215-0CDD41DABA70}"/>
              </a:ext>
            </a:extLst>
          </p:cNvPr>
          <p:cNvSpPr>
            <a:spLocks noGrp="1"/>
          </p:cNvSpPr>
          <p:nvPr>
            <p:ph type="body" sz="quarter" idx="17"/>
          </p:nvPr>
        </p:nvSpPr>
        <p:spPr/>
        <p:txBody>
          <a:bodyPr>
            <a:normAutofit fontScale="92500" lnSpcReduction="20000"/>
          </a:bodyPr>
          <a:lstStyle/>
          <a:p>
            <a:r>
              <a:rPr lang="en-US" dirty="0"/>
              <a:t>All Membership</a:t>
            </a:r>
          </a:p>
        </p:txBody>
      </p:sp>
      <p:sp>
        <p:nvSpPr>
          <p:cNvPr id="5" name="Slide Number Placeholder 4">
            <a:extLst>
              <a:ext uri="{FF2B5EF4-FFF2-40B4-BE49-F238E27FC236}">
                <a16:creationId xmlns:a16="http://schemas.microsoft.com/office/drawing/2014/main" id="{2C1F2A21-8FAD-42B6-88D7-615788618823}"/>
              </a:ext>
            </a:extLst>
          </p:cNvPr>
          <p:cNvSpPr>
            <a:spLocks noGrp="1"/>
          </p:cNvSpPr>
          <p:nvPr>
            <p:ph type="sldNum" sz="quarter" idx="18"/>
          </p:nvPr>
        </p:nvSpPr>
        <p:spPr/>
        <p:txBody>
          <a:bodyPr/>
          <a:lstStyle/>
          <a:p>
            <a:pPr>
              <a:defRPr/>
            </a:pPr>
            <a:fld id="{A29E6A85-E58A-B74F-BF6B-8BF4953AF1CE}" type="slidenum">
              <a:rPr lang="en-US" smtClean="0"/>
              <a:pPr>
                <a:defRPr/>
              </a:pPr>
              <a:t>19</a:t>
            </a:fld>
            <a:endParaRPr lang="en-US"/>
          </a:p>
        </p:txBody>
      </p:sp>
      <p:graphicFrame>
        <p:nvGraphicFramePr>
          <p:cNvPr id="9" name="Table 8">
            <a:extLst>
              <a:ext uri="{FF2B5EF4-FFF2-40B4-BE49-F238E27FC236}">
                <a16:creationId xmlns:a16="http://schemas.microsoft.com/office/drawing/2014/main" id="{D302D1AF-887E-4017-AFCB-95DA9533C26B}"/>
              </a:ext>
            </a:extLst>
          </p:cNvPr>
          <p:cNvGraphicFramePr>
            <a:graphicFrameLocks noGrp="1"/>
          </p:cNvGraphicFramePr>
          <p:nvPr>
            <p:extLst>
              <p:ext uri="{D42A27DB-BD31-4B8C-83A1-F6EECF244321}">
                <p14:modId xmlns:p14="http://schemas.microsoft.com/office/powerpoint/2010/main" val="1377047151"/>
              </p:ext>
            </p:extLst>
          </p:nvPr>
        </p:nvGraphicFramePr>
        <p:xfrm>
          <a:off x="2242458" y="1118641"/>
          <a:ext cx="4179208" cy="3103245"/>
        </p:xfrm>
        <a:graphic>
          <a:graphicData uri="http://schemas.openxmlformats.org/drawingml/2006/table">
            <a:tbl>
              <a:tblPr/>
              <a:tblGrid>
                <a:gridCol w="1052285">
                  <a:extLst>
                    <a:ext uri="{9D8B030D-6E8A-4147-A177-3AD203B41FA5}">
                      <a16:colId xmlns:a16="http://schemas.microsoft.com/office/drawing/2014/main" val="1096951212"/>
                    </a:ext>
                  </a:extLst>
                </a:gridCol>
                <a:gridCol w="3126923">
                  <a:extLst>
                    <a:ext uri="{9D8B030D-6E8A-4147-A177-3AD203B41FA5}">
                      <a16:colId xmlns:a16="http://schemas.microsoft.com/office/drawing/2014/main" val="2199690975"/>
                    </a:ext>
                  </a:extLst>
                </a:gridCol>
              </a:tblGrid>
              <a:tr h="248975">
                <a:tc rowSpan="2">
                  <a:txBody>
                    <a:bodyPr/>
                    <a:lstStyle/>
                    <a:p>
                      <a:pPr algn="ctr" fontAlgn="ctr"/>
                      <a:r>
                        <a:rPr lang="en-US" sz="2200" b="1" i="0" u="none" strike="noStrike" dirty="0">
                          <a:solidFill>
                            <a:srgbClr val="000000"/>
                          </a:solidFill>
                          <a:effectLst/>
                          <a:latin typeface="Calibri body"/>
                        </a:rPr>
                        <a:t>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200" b="1" i="0" u="none" strike="noStrike" dirty="0">
                          <a:solidFill>
                            <a:srgbClr val="000000"/>
                          </a:solidFill>
                          <a:effectLst/>
                          <a:latin typeface="Calibri body"/>
                        </a:rPr>
                        <a:t>TOTAL MEMBERS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72309599"/>
                  </a:ext>
                </a:extLst>
              </a:tr>
              <a:tr h="248975">
                <a:tc vMerge="1">
                  <a:txBody>
                    <a:bodyPr/>
                    <a:lstStyle/>
                    <a:p>
                      <a:endParaRPr lang="en-US"/>
                    </a:p>
                  </a:txBody>
                  <a:tcPr/>
                </a:tc>
                <a:tc>
                  <a:txBody>
                    <a:bodyPr/>
                    <a:lstStyle/>
                    <a:p>
                      <a:pPr algn="ctr" fontAlgn="b"/>
                      <a:r>
                        <a:rPr lang="en-US" sz="2200" b="1" i="0" u="none" strike="noStrike" dirty="0">
                          <a:solidFill>
                            <a:srgbClr val="000000"/>
                          </a:solidFill>
                          <a:effectLst/>
                          <a:latin typeface="Calibri body"/>
                        </a:rPr>
                        <a:t>Jan-19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99552602"/>
                  </a:ext>
                </a:extLst>
              </a:tr>
              <a:tr h="248975">
                <a:tc>
                  <a:txBody>
                    <a:bodyPr/>
                    <a:lstStyle/>
                    <a:p>
                      <a:pPr algn="ctr" fontAlgn="b"/>
                      <a:r>
                        <a:rPr lang="en-US" sz="2200" b="1" i="0" u="none" strike="noStrike" dirty="0">
                          <a:solidFill>
                            <a:srgbClr val="000000"/>
                          </a:solidFill>
                          <a:effectLst/>
                          <a:latin typeface="Calibri body"/>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dirty="0">
                          <a:solidFill>
                            <a:srgbClr val="000000"/>
                          </a:solidFill>
                          <a:effectLst/>
                          <a:latin typeface="Calibri body"/>
                        </a:rPr>
                        <a:t>29,807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82788"/>
                  </a:ext>
                </a:extLst>
              </a:tr>
              <a:tr h="248975">
                <a:tc>
                  <a:txBody>
                    <a:bodyPr/>
                    <a:lstStyle/>
                    <a:p>
                      <a:pPr algn="ctr" fontAlgn="b"/>
                      <a:r>
                        <a:rPr lang="en-US" sz="2200" b="1" i="0" u="none" strike="noStrike">
                          <a:solidFill>
                            <a:srgbClr val="000000"/>
                          </a:solidFill>
                          <a:effectLst/>
                          <a:latin typeface="Calibri body"/>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25,362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836926"/>
                  </a:ext>
                </a:extLst>
              </a:tr>
              <a:tr h="248975">
                <a:tc>
                  <a:txBody>
                    <a:bodyPr/>
                    <a:lstStyle/>
                    <a:p>
                      <a:pPr algn="ctr" fontAlgn="b"/>
                      <a:r>
                        <a:rPr lang="en-US" sz="2200" b="1" i="0" u="none" strike="noStrike">
                          <a:solidFill>
                            <a:srgbClr val="000000"/>
                          </a:solidFill>
                          <a:effectLst/>
                          <a:latin typeface="Calibri body"/>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27,882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7588"/>
                  </a:ext>
                </a:extLst>
              </a:tr>
              <a:tr h="248975">
                <a:tc>
                  <a:txBody>
                    <a:bodyPr/>
                    <a:lstStyle/>
                    <a:p>
                      <a:pPr algn="ctr" fontAlgn="b"/>
                      <a:r>
                        <a:rPr lang="en-US" sz="2200" b="1" i="0" u="none" strike="noStrike">
                          <a:solidFill>
                            <a:srgbClr val="000000"/>
                          </a:solidFill>
                          <a:effectLst/>
                          <a:latin typeface="Calibri body"/>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91357"/>
                  </a:ext>
                </a:extLst>
              </a:tr>
              <a:tr h="248975">
                <a:tc>
                  <a:txBody>
                    <a:bodyPr/>
                    <a:lstStyle/>
                    <a:p>
                      <a:pPr algn="ctr" fontAlgn="b"/>
                      <a:r>
                        <a:rPr lang="en-US" sz="2200" b="1" i="0" u="none" strike="noStrike">
                          <a:solidFill>
                            <a:srgbClr val="000000"/>
                          </a:solidFill>
                          <a:effectLst/>
                          <a:latin typeface="Calibri body"/>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25,792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105994"/>
                  </a:ext>
                </a:extLst>
              </a:tr>
              <a:tr h="248975">
                <a:tc>
                  <a:txBody>
                    <a:bodyPr/>
                    <a:lstStyle/>
                    <a:p>
                      <a:pPr algn="ctr" fontAlgn="b"/>
                      <a:r>
                        <a:rPr lang="en-US" sz="2200" b="1" i="0" u="none" strike="noStrike">
                          <a:solidFill>
                            <a:srgbClr val="000000"/>
                          </a:solidFill>
                          <a:effectLst/>
                          <a:latin typeface="Calibri body"/>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dirty="0">
                          <a:solidFill>
                            <a:srgbClr val="000000"/>
                          </a:solidFill>
                          <a:effectLst/>
                          <a:latin typeface="Calibri body"/>
                        </a:rPr>
                        <a:t>52,103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5766"/>
                  </a:ext>
                </a:extLst>
              </a:tr>
              <a:tr h="248975">
                <a:tc>
                  <a:txBody>
                    <a:bodyPr/>
                    <a:lstStyle/>
                    <a:p>
                      <a:pPr algn="ctr" fontAlgn="b"/>
                      <a:r>
                        <a:rPr lang="en-US" sz="2200" b="1" i="1" u="none" strike="noStrike">
                          <a:solidFill>
                            <a:srgbClr val="000000"/>
                          </a:solidFill>
                          <a:effectLst/>
                          <a:latin typeface="Calibri body"/>
                        </a:rPr>
                        <a:t>R 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2200" b="0" i="1" u="none" strike="noStrike" dirty="0">
                          <a:solidFill>
                            <a:srgbClr val="000000"/>
                          </a:solidFill>
                          <a:effectLst/>
                          <a:latin typeface="Calibri body"/>
                        </a:rPr>
                        <a:t>181,039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64437798"/>
                  </a:ext>
                </a:extLst>
              </a:tr>
            </a:tbl>
          </a:graphicData>
        </a:graphic>
      </p:graphicFrame>
    </p:spTree>
    <p:extLst>
      <p:ext uri="{BB962C8B-B14F-4D97-AF65-F5344CB8AC3E}">
        <p14:creationId xmlns:p14="http://schemas.microsoft.com/office/powerpoint/2010/main" val="419026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rmAutofit fontScale="90000"/>
          </a:bodyPr>
          <a:lstStyle/>
          <a:p>
            <a:r>
              <a:rPr lang="en-US" dirty="0"/>
              <a:t>About IEEE WIE</a:t>
            </a:r>
          </a:p>
        </p:txBody>
      </p:sp>
      <p:sp>
        <p:nvSpPr>
          <p:cNvPr id="3" name="Subtitle 2">
            <a:extLst>
              <a:ext uri="{FF2B5EF4-FFF2-40B4-BE49-F238E27FC236}">
                <a16:creationId xmlns:a16="http://schemas.microsoft.com/office/drawing/2014/main" id="{D177C5A2-7C96-0E41-9898-4F59C7A9C1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39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60B0-3C02-0F41-8D0A-52B096B3FCBA}"/>
              </a:ext>
            </a:extLst>
          </p:cNvPr>
          <p:cNvSpPr>
            <a:spLocks noGrp="1"/>
          </p:cNvSpPr>
          <p:nvPr>
            <p:ph type="title"/>
          </p:nvPr>
        </p:nvSpPr>
        <p:spPr>
          <a:xfrm>
            <a:off x="245660" y="286603"/>
            <a:ext cx="8693623" cy="545649"/>
          </a:xfrm>
        </p:spPr>
        <p:txBody>
          <a:bodyPr/>
          <a:lstStyle/>
          <a:p>
            <a:r>
              <a:rPr lang="en-US" sz="3400" dirty="0"/>
              <a:t>Recruiting volunteers for a WIE Affinity Group</a:t>
            </a:r>
          </a:p>
        </p:txBody>
      </p:sp>
      <p:sp>
        <p:nvSpPr>
          <p:cNvPr id="3" name="Text Placeholder 2">
            <a:extLst>
              <a:ext uri="{FF2B5EF4-FFF2-40B4-BE49-F238E27FC236}">
                <a16:creationId xmlns:a16="http://schemas.microsoft.com/office/drawing/2014/main" id="{95C664C2-EEF7-1142-B9F7-91E2AFCC5D39}"/>
              </a:ext>
            </a:extLst>
          </p:cNvPr>
          <p:cNvSpPr>
            <a:spLocks noGrp="1"/>
          </p:cNvSpPr>
          <p:nvPr>
            <p:ph type="body" sz="quarter" idx="13"/>
          </p:nvPr>
        </p:nvSpPr>
        <p:spPr>
          <a:xfrm>
            <a:off x="628653" y="1369219"/>
            <a:ext cx="7802828" cy="2844404"/>
          </a:xfrm>
        </p:spPr>
        <p:txBody>
          <a:bodyPr/>
          <a:lstStyle/>
          <a:p>
            <a:r>
              <a:rPr lang="en-US" sz="1800" dirty="0"/>
              <a:t>Log on to IEEE OU Analytics (previously known as SAMIEE) to run a report of members in your area </a:t>
            </a:r>
            <a:r>
              <a:rPr lang="en-US" sz="1800" dirty="0">
                <a:hlinkClick r:id="rId2"/>
              </a:rPr>
              <a:t>https://mga.ieee.org/resources-operations/volunteer-tools/samieee</a:t>
            </a:r>
            <a:r>
              <a:rPr lang="en-US" sz="1800" dirty="0"/>
              <a:t> </a:t>
            </a:r>
          </a:p>
          <a:p>
            <a:r>
              <a:rPr lang="en-US" sz="1800" dirty="0"/>
              <a:t>If you’re unable to obtain the information you need, contact WIE as soon as possible.</a:t>
            </a:r>
          </a:p>
          <a:p>
            <a:r>
              <a:rPr lang="en-US" sz="1800" dirty="0"/>
              <a:t>IEEE Member and Geographic Activities (MGA) has a volunteer recruitment tool kit available. </a:t>
            </a:r>
            <a:r>
              <a:rPr lang="en-US" sz="1800" dirty="0">
                <a:hlinkClick r:id="rId3"/>
              </a:rPr>
              <a:t>https://mga.ieee.org/resources-operations/geographic-unit/vitality/recruitment-toolkit</a:t>
            </a:r>
            <a:r>
              <a:rPr lang="en-US" sz="1800" dirty="0"/>
              <a:t> </a:t>
            </a:r>
          </a:p>
          <a:p>
            <a:endParaRPr lang="en-US" sz="1800" dirty="0"/>
          </a:p>
          <a:p>
            <a:endParaRPr lang="en-US" dirty="0"/>
          </a:p>
        </p:txBody>
      </p:sp>
      <p:sp>
        <p:nvSpPr>
          <p:cNvPr id="6" name="Slide Number Placeholder 5">
            <a:extLst>
              <a:ext uri="{FF2B5EF4-FFF2-40B4-BE49-F238E27FC236}">
                <a16:creationId xmlns:a16="http://schemas.microsoft.com/office/drawing/2014/main" id="{224F8007-0D31-434B-888D-F6A58CD16F0D}"/>
              </a:ext>
            </a:extLst>
          </p:cNvPr>
          <p:cNvSpPr>
            <a:spLocks noGrp="1"/>
          </p:cNvSpPr>
          <p:nvPr>
            <p:ph type="sldNum" sz="quarter" idx="18"/>
          </p:nvPr>
        </p:nvSpPr>
        <p:spPr/>
        <p:txBody>
          <a:bodyPr/>
          <a:lstStyle/>
          <a:p>
            <a:pPr>
              <a:defRPr/>
            </a:pPr>
            <a:fld id="{242DB3B0-1C65-DF4F-8FEC-87AE9AC834B9}" type="slidenum">
              <a:rPr lang="en-US" smtClean="0"/>
              <a:pPr>
                <a:defRPr/>
              </a:pPr>
              <a:t>20</a:t>
            </a:fld>
            <a:endParaRPr lang="en-US"/>
          </a:p>
        </p:txBody>
      </p:sp>
    </p:spTree>
    <p:extLst>
      <p:ext uri="{BB962C8B-B14F-4D97-AF65-F5344CB8AC3E}">
        <p14:creationId xmlns:p14="http://schemas.microsoft.com/office/powerpoint/2010/main" val="279175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3493-0F26-884B-83ED-AB570B00EFA5}"/>
              </a:ext>
            </a:extLst>
          </p:cNvPr>
          <p:cNvSpPr>
            <a:spLocks noGrp="1"/>
          </p:cNvSpPr>
          <p:nvPr>
            <p:ph type="title"/>
          </p:nvPr>
        </p:nvSpPr>
        <p:spPr>
          <a:xfrm>
            <a:off x="628651" y="286603"/>
            <a:ext cx="7886700" cy="545535"/>
          </a:xfrm>
        </p:spPr>
        <p:txBody>
          <a:bodyPr/>
          <a:lstStyle/>
          <a:p>
            <a:r>
              <a:rPr lang="en-US" sz="3400" dirty="0"/>
              <a:t>IEEE Required Reporting</a:t>
            </a:r>
          </a:p>
        </p:txBody>
      </p:sp>
      <p:sp>
        <p:nvSpPr>
          <p:cNvPr id="3" name="Text Placeholder 2">
            <a:extLst>
              <a:ext uri="{FF2B5EF4-FFF2-40B4-BE49-F238E27FC236}">
                <a16:creationId xmlns:a16="http://schemas.microsoft.com/office/drawing/2014/main" id="{A29EE213-4C4F-0244-83B2-02D881792840}"/>
              </a:ext>
            </a:extLst>
          </p:cNvPr>
          <p:cNvSpPr>
            <a:spLocks noGrp="1"/>
          </p:cNvSpPr>
          <p:nvPr>
            <p:ph type="body" sz="quarter" idx="13"/>
          </p:nvPr>
        </p:nvSpPr>
        <p:spPr>
          <a:xfrm>
            <a:off x="628651" y="1369218"/>
            <a:ext cx="7886700" cy="2989025"/>
          </a:xfrm>
        </p:spPr>
        <p:txBody>
          <a:bodyPr/>
          <a:lstStyle/>
          <a:p>
            <a:r>
              <a:rPr lang="en-US" sz="1800" dirty="0"/>
              <a:t>Reports can be submitted Electronically for Section WIE Affinity Groups (L31s). </a:t>
            </a:r>
          </a:p>
          <a:p>
            <a:r>
              <a:rPr lang="en-US" sz="1800" dirty="0"/>
              <a:t>WIE Student Branch Affinity Groups should report all meetings including social events and administrative meetings to their Student Branch and </a:t>
            </a:r>
            <a:r>
              <a:rPr lang="en-US" sz="1800" dirty="0">
                <a:hlinkClick r:id="rId2"/>
              </a:rPr>
              <a:t>women@ieee.org</a:t>
            </a:r>
            <a:r>
              <a:rPr lang="en-US" sz="1800" dirty="0"/>
              <a:t> </a:t>
            </a:r>
          </a:p>
          <a:p>
            <a:r>
              <a:rPr lang="en-US" sz="1800" dirty="0"/>
              <a:t>For Reporting Requirements visit </a:t>
            </a:r>
            <a:r>
              <a:rPr lang="en-US" sz="1800" dirty="0">
                <a:hlinkClick r:id="rId3"/>
              </a:rPr>
              <a:t>https://mga.ieee.org/resources-operations/geographic-unit/reporting-rebates</a:t>
            </a:r>
            <a:r>
              <a:rPr lang="en-US" sz="1800" dirty="0"/>
              <a:t> </a:t>
            </a:r>
            <a:endParaRPr lang="en-US" dirty="0"/>
          </a:p>
        </p:txBody>
      </p:sp>
      <p:sp>
        <p:nvSpPr>
          <p:cNvPr id="7" name="Slide Number Placeholder 6">
            <a:extLst>
              <a:ext uri="{FF2B5EF4-FFF2-40B4-BE49-F238E27FC236}">
                <a16:creationId xmlns:a16="http://schemas.microsoft.com/office/drawing/2014/main" id="{CAA5396B-9EB0-0440-AC83-BDEA1A81D0F6}"/>
              </a:ext>
            </a:extLst>
          </p:cNvPr>
          <p:cNvSpPr>
            <a:spLocks noGrp="1"/>
          </p:cNvSpPr>
          <p:nvPr>
            <p:ph type="sldNum"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8B1EC0A-61B7-B94F-903F-DCE2C52D1CCC}" type="slidenum">
              <a:rPr kumimoji="0" lang="en-US" sz="1800" b="0" i="0" u="none" strike="noStrike" kern="1200" cap="none" spc="0" normalizeH="0" baseline="0" noProof="0" smtClean="0">
                <a:ln>
                  <a:noFill/>
                </a:ln>
                <a:solidFill>
                  <a:srgbClr val="000000"/>
                </a:solidFill>
                <a:effectLst/>
                <a:uLnTx/>
                <a:uFillTx/>
                <a:latin typeface="Calibri"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800" b="0" i="0" u="none" strike="noStrike" kern="1200" cap="none" spc="0" normalizeH="0" baseline="0" noProof="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367119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C2FE-BDBC-0E4B-A596-ADCDE242EF48}"/>
              </a:ext>
            </a:extLst>
          </p:cNvPr>
          <p:cNvSpPr>
            <a:spLocks noGrp="1"/>
          </p:cNvSpPr>
          <p:nvPr>
            <p:ph type="title"/>
          </p:nvPr>
        </p:nvSpPr>
        <p:spPr>
          <a:xfrm>
            <a:off x="628651" y="272955"/>
            <a:ext cx="7886700" cy="559183"/>
          </a:xfrm>
        </p:spPr>
        <p:txBody>
          <a:bodyPr/>
          <a:lstStyle/>
          <a:p>
            <a:r>
              <a:rPr lang="en-US" sz="3400" dirty="0"/>
              <a:t>Reporting Officer changes</a:t>
            </a:r>
          </a:p>
        </p:txBody>
      </p:sp>
      <p:sp>
        <p:nvSpPr>
          <p:cNvPr id="3" name="Text Placeholder 2">
            <a:extLst>
              <a:ext uri="{FF2B5EF4-FFF2-40B4-BE49-F238E27FC236}">
                <a16:creationId xmlns:a16="http://schemas.microsoft.com/office/drawing/2014/main" id="{45E47FB1-A6B0-E24C-869C-4DC4EF629F6A}"/>
              </a:ext>
            </a:extLst>
          </p:cNvPr>
          <p:cNvSpPr>
            <a:spLocks noGrp="1"/>
          </p:cNvSpPr>
          <p:nvPr>
            <p:ph type="body" sz="quarter" idx="13"/>
          </p:nvPr>
        </p:nvSpPr>
        <p:spPr>
          <a:xfrm>
            <a:off x="628651" y="1187532"/>
            <a:ext cx="7886700" cy="3026091"/>
          </a:xfrm>
        </p:spPr>
        <p:txBody>
          <a:bodyPr/>
          <a:lstStyle/>
          <a:p>
            <a:r>
              <a:rPr lang="en-US" sz="1800" dirty="0"/>
              <a:t>Affinity Groups must report names &amp; members numbers of the Affinity Group Chair and Affinity Group Treasurer </a:t>
            </a:r>
          </a:p>
          <a:p>
            <a:r>
              <a:rPr lang="en-US" sz="1800" dirty="0"/>
              <a:t>Use online Officer Confirmation form </a:t>
            </a:r>
            <a:r>
              <a:rPr lang="en-US" dirty="0">
                <a:hlinkClick r:id="rId2"/>
              </a:rPr>
              <a:t>https://officers.vtools.ieee.org/</a:t>
            </a:r>
            <a:endParaRPr lang="en-US" sz="1800" dirty="0"/>
          </a:p>
          <a:p>
            <a:r>
              <a:rPr lang="en-US" sz="1800" dirty="0"/>
              <a:t>Remember to do so after elections</a:t>
            </a:r>
          </a:p>
          <a:p>
            <a:r>
              <a:rPr lang="en-US" sz="1800" dirty="0"/>
              <a:t>WIE AG and SBAG Chairs must send an email to </a:t>
            </a:r>
            <a:r>
              <a:rPr lang="en-US" sz="1800" dirty="0">
                <a:hlinkClick r:id="rId3"/>
              </a:rPr>
              <a:t>women@ieee.org</a:t>
            </a:r>
            <a:r>
              <a:rPr lang="en-US" sz="1800" dirty="0"/>
              <a:t> with updated email and contact information yearly or whenever there is an officer change</a:t>
            </a:r>
          </a:p>
          <a:p>
            <a:endParaRPr lang="en-US" dirty="0"/>
          </a:p>
        </p:txBody>
      </p:sp>
      <p:sp>
        <p:nvSpPr>
          <p:cNvPr id="7" name="Slide Number Placeholder 6">
            <a:extLst>
              <a:ext uri="{FF2B5EF4-FFF2-40B4-BE49-F238E27FC236}">
                <a16:creationId xmlns:a16="http://schemas.microsoft.com/office/drawing/2014/main" id="{F54E5366-6976-7641-A262-26B2932FF52A}"/>
              </a:ext>
            </a:extLst>
          </p:cNvPr>
          <p:cNvSpPr>
            <a:spLocks noGrp="1"/>
          </p:cNvSpPr>
          <p:nvPr>
            <p:ph type="sldNum"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8B1EC0A-61B7-B94F-903F-DCE2C52D1CCC}" type="slidenum">
              <a:rPr kumimoji="0" lang="en-US" sz="1800" b="0" i="0" u="none" strike="noStrike" kern="1200" cap="none" spc="0" normalizeH="0" baseline="0" noProof="0" smtClean="0">
                <a:ln>
                  <a:noFill/>
                </a:ln>
                <a:solidFill>
                  <a:srgbClr val="000000"/>
                </a:solidFill>
                <a:effectLst/>
                <a:uLnTx/>
                <a:uFillTx/>
                <a:latin typeface="Calibri"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sz="1800" b="0" i="0" u="none" strike="noStrike" kern="1200" cap="none" spc="0" normalizeH="0" baseline="0" noProof="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292275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FB9B-8B10-4646-853D-F561820092E2}"/>
              </a:ext>
            </a:extLst>
          </p:cNvPr>
          <p:cNvSpPr>
            <a:spLocks noGrp="1"/>
          </p:cNvSpPr>
          <p:nvPr>
            <p:ph type="title"/>
          </p:nvPr>
        </p:nvSpPr>
        <p:spPr>
          <a:xfrm>
            <a:off x="628651" y="245660"/>
            <a:ext cx="7886700" cy="586478"/>
          </a:xfrm>
        </p:spPr>
        <p:txBody>
          <a:bodyPr/>
          <a:lstStyle/>
          <a:p>
            <a:r>
              <a:rPr lang="en-US" sz="3400" dirty="0">
                <a:ea typeface="ＭＳ Ｐゴシック"/>
                <a:cs typeface="ＭＳ Ｐゴシック"/>
              </a:rPr>
              <a:t>Activities of an AG or SBAG</a:t>
            </a:r>
            <a:endParaRPr lang="en-US" sz="3400" dirty="0"/>
          </a:p>
        </p:txBody>
      </p:sp>
      <p:sp>
        <p:nvSpPr>
          <p:cNvPr id="3" name="Text Placeholder 2">
            <a:extLst>
              <a:ext uri="{FF2B5EF4-FFF2-40B4-BE49-F238E27FC236}">
                <a16:creationId xmlns:a16="http://schemas.microsoft.com/office/drawing/2014/main" id="{054C46D7-0B07-4340-A2DF-26F98A0F43A3}"/>
              </a:ext>
            </a:extLst>
          </p:cNvPr>
          <p:cNvSpPr>
            <a:spLocks noGrp="1"/>
          </p:cNvSpPr>
          <p:nvPr>
            <p:ph type="body" sz="quarter" idx="13"/>
          </p:nvPr>
        </p:nvSpPr>
        <p:spPr>
          <a:xfrm>
            <a:off x="628651" y="832139"/>
            <a:ext cx="7886700" cy="3843448"/>
          </a:xfrm>
        </p:spPr>
        <p:txBody>
          <a:bodyPr/>
          <a:lstStyle/>
          <a:p>
            <a:r>
              <a:rPr lang="en-US" sz="1800" dirty="0">
                <a:ea typeface="ＭＳ Ｐゴシック"/>
                <a:cs typeface="ＭＳ Ｐゴシック"/>
              </a:rPr>
              <a:t>Host events</a:t>
            </a:r>
          </a:p>
          <a:p>
            <a:r>
              <a:rPr lang="en-US" sz="1800" dirty="0">
                <a:ea typeface="ＭＳ Ｐゴシック"/>
                <a:cs typeface="ＭＳ Ｐゴシック"/>
              </a:rPr>
              <a:t>Pre-University Educational Outreach</a:t>
            </a:r>
          </a:p>
          <a:p>
            <a:r>
              <a:rPr lang="en-US" sz="1800" dirty="0">
                <a:ea typeface="ＭＳ Ｐゴシック"/>
                <a:cs typeface="ＭＳ Ｐゴシック"/>
              </a:rPr>
              <a:t>University/Professional Outreach</a:t>
            </a:r>
          </a:p>
          <a:p>
            <a:r>
              <a:rPr lang="en-US" sz="1800" dirty="0">
                <a:ea typeface="ＭＳ Ｐゴシック"/>
                <a:cs typeface="ＭＳ Ｐゴシック"/>
              </a:rPr>
              <a:t>Lectures</a:t>
            </a:r>
          </a:p>
          <a:p>
            <a:r>
              <a:rPr lang="en-US" sz="1800" dirty="0">
                <a:ea typeface="ＭＳ Ｐゴシック"/>
                <a:cs typeface="ＭＳ Ｐゴシック"/>
              </a:rPr>
              <a:t>Workshops</a:t>
            </a:r>
          </a:p>
          <a:p>
            <a:r>
              <a:rPr lang="en-US" sz="1800" dirty="0">
                <a:ea typeface="ＭＳ Ｐゴシック"/>
                <a:cs typeface="ＭＳ Ｐゴシック"/>
              </a:rPr>
              <a:t>Professional and Career Development Activities</a:t>
            </a:r>
          </a:p>
          <a:p>
            <a:r>
              <a:rPr lang="en-US" sz="1800" dirty="0">
                <a:ea typeface="ＭＳ Ｐゴシック"/>
                <a:cs typeface="ＭＳ Ｐゴシック"/>
              </a:rPr>
              <a:t>Networking events</a:t>
            </a:r>
          </a:p>
          <a:p>
            <a:r>
              <a:rPr lang="en-US" sz="1800" dirty="0" err="1">
                <a:ea typeface="ＭＳ Ｐゴシック"/>
                <a:cs typeface="ＭＳ Ｐゴシック"/>
              </a:rPr>
              <a:t>Eweek</a:t>
            </a:r>
            <a:endParaRPr lang="en-US" sz="1800" dirty="0">
              <a:ea typeface="ＭＳ Ｐゴシック"/>
              <a:cs typeface="ＭＳ Ｐゴシック"/>
            </a:endParaRPr>
          </a:p>
          <a:p>
            <a:r>
              <a:rPr lang="en-US" sz="1800" dirty="0">
                <a:ea typeface="ＭＳ Ｐゴシック"/>
                <a:cs typeface="ＭＳ Ｐゴシック"/>
              </a:rPr>
              <a:t>Help to increase IEEE and WIE Membership</a:t>
            </a:r>
          </a:p>
          <a:p>
            <a:r>
              <a:rPr lang="en-US" sz="1800" dirty="0">
                <a:ea typeface="ＭＳ Ｐゴシック"/>
                <a:cs typeface="ＭＳ Ｐゴシック"/>
              </a:rPr>
              <a:t>STAR events</a:t>
            </a:r>
          </a:p>
          <a:p>
            <a:endParaRPr lang="en-US" dirty="0"/>
          </a:p>
        </p:txBody>
      </p:sp>
      <p:sp>
        <p:nvSpPr>
          <p:cNvPr id="7" name="Slide Number Placeholder 6">
            <a:extLst>
              <a:ext uri="{FF2B5EF4-FFF2-40B4-BE49-F238E27FC236}">
                <a16:creationId xmlns:a16="http://schemas.microsoft.com/office/drawing/2014/main" id="{E82A67EC-3F68-1140-9B3B-EE836F1EB314}"/>
              </a:ext>
            </a:extLst>
          </p:cNvPr>
          <p:cNvSpPr>
            <a:spLocks noGrp="1"/>
          </p:cNvSpPr>
          <p:nvPr>
            <p:ph type="sldNum" sz="quarter" idx="18"/>
          </p:nvPr>
        </p:nvSpPr>
        <p:spPr/>
        <p:txBody>
          <a:bodyPr/>
          <a:lstStyle/>
          <a:p>
            <a:pPr>
              <a:defRPr/>
            </a:pPr>
            <a:fld id="{6EF0BEFE-55CC-A34A-A372-DBC5A78008E9}" type="slidenum">
              <a:rPr lang="en-US" smtClean="0"/>
              <a:pPr>
                <a:defRPr/>
              </a:pPr>
              <a:t>23</a:t>
            </a:fld>
            <a:endParaRPr lang="en-US"/>
          </a:p>
        </p:txBody>
      </p:sp>
    </p:spTree>
    <p:extLst>
      <p:ext uri="{BB962C8B-B14F-4D97-AF65-F5344CB8AC3E}">
        <p14:creationId xmlns:p14="http://schemas.microsoft.com/office/powerpoint/2010/main" val="1381051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8DAA-71C9-CE45-855F-2E5FFD7D4482}"/>
              </a:ext>
            </a:extLst>
          </p:cNvPr>
          <p:cNvSpPr>
            <a:spLocks noGrp="1"/>
          </p:cNvSpPr>
          <p:nvPr>
            <p:ph type="title"/>
          </p:nvPr>
        </p:nvSpPr>
        <p:spPr/>
        <p:txBody>
          <a:bodyPr/>
          <a:lstStyle/>
          <a:p>
            <a:r>
              <a:rPr lang="en-US" sz="3400" dirty="0"/>
              <a:t>STAR events (Pre-university initiative)</a:t>
            </a:r>
          </a:p>
        </p:txBody>
      </p:sp>
      <p:sp>
        <p:nvSpPr>
          <p:cNvPr id="3" name="Text Placeholder 2">
            <a:extLst>
              <a:ext uri="{FF2B5EF4-FFF2-40B4-BE49-F238E27FC236}">
                <a16:creationId xmlns:a16="http://schemas.microsoft.com/office/drawing/2014/main" id="{2782B8D1-2524-8E45-8A6F-2A52C35992CF}"/>
              </a:ext>
            </a:extLst>
          </p:cNvPr>
          <p:cNvSpPr>
            <a:spLocks noGrp="1"/>
          </p:cNvSpPr>
          <p:nvPr>
            <p:ph type="body" sz="quarter" idx="13"/>
          </p:nvPr>
        </p:nvSpPr>
        <p:spPr>
          <a:xfrm>
            <a:off x="628651" y="832139"/>
            <a:ext cx="8254092" cy="3977368"/>
          </a:xfrm>
        </p:spPr>
        <p:txBody>
          <a:bodyPr/>
          <a:lstStyle/>
          <a:p>
            <a:pPr marL="0" indent="0">
              <a:buNone/>
            </a:pPr>
            <a:r>
              <a:rPr lang="en-US" sz="1800" dirty="0"/>
              <a:t>The IEEE Women in Engineering STAR Program was developed to address the growing concern that, at a young age, girls are discouraged from careers in mathematics, science, and engineering.</a:t>
            </a:r>
          </a:p>
          <a:p>
            <a:r>
              <a:rPr lang="en-US" sz="1800" dirty="0"/>
              <a:t>Sample of STAR activities:</a:t>
            </a:r>
          </a:p>
          <a:p>
            <a:pPr>
              <a:buFont typeface="Arial" panose="020B0604020202020204" pitchFamily="34" charset="0"/>
              <a:buChar char="•"/>
            </a:pPr>
            <a:r>
              <a:rPr lang="en-US" sz="1800" dirty="0"/>
              <a:t> Classroom Activities</a:t>
            </a:r>
          </a:p>
          <a:p>
            <a:pPr>
              <a:buFont typeface="Arial" panose="020B0604020202020204" pitchFamily="34" charset="0"/>
              <a:buChar char="•"/>
            </a:pPr>
            <a:r>
              <a:rPr lang="en-US" sz="1800" dirty="0"/>
              <a:t> Humanitarian Projects involving the pre-university community</a:t>
            </a:r>
          </a:p>
          <a:p>
            <a:pPr>
              <a:buFont typeface="Arial" panose="020B0604020202020204" pitchFamily="34" charset="0"/>
              <a:buChar char="•"/>
            </a:pPr>
            <a:r>
              <a:rPr lang="en-US" sz="1800" dirty="0"/>
              <a:t> Competitions</a:t>
            </a:r>
          </a:p>
          <a:p>
            <a:pPr>
              <a:buFont typeface="Arial" panose="020B0604020202020204" pitchFamily="34" charset="0"/>
              <a:buChar char="•"/>
            </a:pPr>
            <a:r>
              <a:rPr lang="en-US" sz="1800" dirty="0"/>
              <a:t>Training of pre-university teachers</a:t>
            </a:r>
          </a:p>
          <a:p>
            <a:pPr>
              <a:buFont typeface="Arial" panose="020B0604020202020204" pitchFamily="34" charset="0"/>
              <a:buChar char="•"/>
            </a:pPr>
            <a:r>
              <a:rPr lang="en-US" sz="1800" dirty="0"/>
              <a:t> Mentoring</a:t>
            </a:r>
          </a:p>
          <a:p>
            <a:pPr marL="0" indent="0">
              <a:buNone/>
            </a:pPr>
            <a:r>
              <a:rPr lang="en-US" sz="1800" dirty="0"/>
              <a:t>More information on STAR can be found at </a:t>
            </a:r>
            <a:r>
              <a:rPr lang="en-US" sz="1800" dirty="0">
                <a:hlinkClick r:id="rId2"/>
              </a:rPr>
              <a:t>http://wie.ieee.org/ieee-wie-star/</a:t>
            </a:r>
            <a:r>
              <a:rPr lang="en-US" sz="1800" dirty="0"/>
              <a:t> </a:t>
            </a:r>
          </a:p>
          <a:p>
            <a:endParaRPr lang="en-US" dirty="0"/>
          </a:p>
        </p:txBody>
      </p:sp>
      <p:sp>
        <p:nvSpPr>
          <p:cNvPr id="7" name="Slide Number Placeholder 6">
            <a:extLst>
              <a:ext uri="{FF2B5EF4-FFF2-40B4-BE49-F238E27FC236}">
                <a16:creationId xmlns:a16="http://schemas.microsoft.com/office/drawing/2014/main" id="{9AD53A09-603A-424C-B550-58C64DD29061}"/>
              </a:ext>
            </a:extLst>
          </p:cNvPr>
          <p:cNvSpPr>
            <a:spLocks noGrp="1"/>
          </p:cNvSpPr>
          <p:nvPr>
            <p:ph type="sldNum" sz="quarter" idx="18"/>
          </p:nvPr>
        </p:nvSpPr>
        <p:spPr/>
        <p:txBody>
          <a:bodyPr/>
          <a:lstStyle/>
          <a:p>
            <a:pPr>
              <a:defRPr/>
            </a:pPr>
            <a:fld id="{F3AC1238-AB32-E149-9B71-0B8693B67D0B}" type="slidenum">
              <a:rPr lang="en-US" smtClean="0"/>
              <a:pPr>
                <a:defRPr/>
              </a:pPr>
              <a:t>24</a:t>
            </a:fld>
            <a:endParaRPr lang="en-US"/>
          </a:p>
        </p:txBody>
      </p:sp>
      <p:pic>
        <p:nvPicPr>
          <p:cNvPr id="9" name="Picture Placeholder 17"/>
          <p:cNvPicPr>
            <a:picLocks noChangeAspect="1"/>
          </p:cNvPicPr>
          <p:nvPr/>
        </p:nvPicPr>
        <p:blipFill>
          <a:blip r:embed="rId3">
            <a:extLst>
              <a:ext uri="{28A0092B-C50C-407E-A947-70E740481C1C}">
                <a14:useLocalDpi xmlns:a14="http://schemas.microsoft.com/office/drawing/2010/main" val="0"/>
              </a:ext>
            </a:extLst>
          </a:blip>
          <a:srcRect l="9545" r="9545"/>
          <a:stretch>
            <a:fillRect/>
          </a:stretch>
        </p:blipFill>
        <p:spPr>
          <a:xfrm>
            <a:off x="7089107" y="1711440"/>
            <a:ext cx="1313895" cy="1562468"/>
          </a:xfrm>
          <a:prstGeom prst="rect">
            <a:avLst/>
          </a:prstGeom>
        </p:spPr>
      </p:pic>
    </p:spTree>
    <p:extLst>
      <p:ext uri="{BB962C8B-B14F-4D97-AF65-F5344CB8AC3E}">
        <p14:creationId xmlns:p14="http://schemas.microsoft.com/office/powerpoint/2010/main" val="19765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Free Web Hosting</a:t>
            </a:r>
          </a:p>
        </p:txBody>
      </p:sp>
      <p:sp>
        <p:nvSpPr>
          <p:cNvPr id="3" name="Text Placeholder 2"/>
          <p:cNvSpPr>
            <a:spLocks noGrp="1"/>
          </p:cNvSpPr>
          <p:nvPr>
            <p:ph type="body" sz="quarter" idx="13"/>
          </p:nvPr>
        </p:nvSpPr>
        <p:spPr>
          <a:xfrm>
            <a:off x="628651" y="1369222"/>
            <a:ext cx="7886700" cy="2165833"/>
          </a:xfrm>
        </p:spPr>
        <p:txBody>
          <a:bodyPr/>
          <a:lstStyle/>
          <a:p>
            <a:r>
              <a:rPr lang="en-US" sz="2000" dirty="0"/>
              <a:t>WIE Affinity Groups are encouraged to establish websites. Website hosting is available to Affinity Groups and Student Branches through the IEEE Entity Web Hosting program. The program allows groups to develop, create &amp; maintain their own websites on an IEEE host. </a:t>
            </a:r>
          </a:p>
          <a:p>
            <a:r>
              <a:rPr lang="en-US" sz="2000" dirty="0"/>
              <a:t>For more information, please visit </a:t>
            </a:r>
            <a:r>
              <a:rPr lang="en-US" sz="2000" dirty="0">
                <a:hlinkClick r:id="rId2"/>
              </a:rPr>
              <a:t>http://sites.ieee.org/</a:t>
            </a:r>
            <a:r>
              <a:rPr lang="en-US" sz="2000" dirty="0"/>
              <a:t> </a:t>
            </a:r>
          </a:p>
          <a:p>
            <a:endParaRPr lang="en-US"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25</a:t>
            </a:fld>
            <a:endParaRPr lang="en-US"/>
          </a:p>
        </p:txBody>
      </p:sp>
    </p:spTree>
    <p:extLst>
      <p:ext uri="{BB962C8B-B14F-4D97-AF65-F5344CB8AC3E}">
        <p14:creationId xmlns:p14="http://schemas.microsoft.com/office/powerpoint/2010/main" val="4212840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rmAutofit fontScale="90000"/>
          </a:bodyPr>
          <a:lstStyle/>
          <a:p>
            <a:r>
              <a:rPr lang="en-US" dirty="0"/>
              <a:t>WIE AG / SBAG Support</a:t>
            </a:r>
          </a:p>
        </p:txBody>
      </p:sp>
      <p:sp>
        <p:nvSpPr>
          <p:cNvPr id="3" name="Subtitle 2">
            <a:extLst>
              <a:ext uri="{FF2B5EF4-FFF2-40B4-BE49-F238E27FC236}">
                <a16:creationId xmlns:a16="http://schemas.microsoft.com/office/drawing/2014/main" id="{D177C5A2-7C96-0E41-9898-4F59C7A9C1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9087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6F44-6A03-4148-91FE-B71C23D3ACA0}"/>
              </a:ext>
            </a:extLst>
          </p:cNvPr>
          <p:cNvSpPr>
            <a:spLocks noGrp="1"/>
          </p:cNvSpPr>
          <p:nvPr>
            <p:ph type="title"/>
          </p:nvPr>
        </p:nvSpPr>
        <p:spPr>
          <a:xfrm>
            <a:off x="628651" y="218364"/>
            <a:ext cx="7886700" cy="613774"/>
          </a:xfrm>
        </p:spPr>
        <p:txBody>
          <a:bodyPr/>
          <a:lstStyle/>
          <a:p>
            <a:r>
              <a:rPr lang="en-US" sz="3400" dirty="0"/>
              <a:t>Affinity Group Email Addresses</a:t>
            </a:r>
          </a:p>
        </p:txBody>
      </p:sp>
      <p:sp>
        <p:nvSpPr>
          <p:cNvPr id="4" name="Text Placeholder 3">
            <a:extLst>
              <a:ext uri="{FF2B5EF4-FFF2-40B4-BE49-F238E27FC236}">
                <a16:creationId xmlns:a16="http://schemas.microsoft.com/office/drawing/2014/main" id="{B973A97E-2F9F-CE4A-B775-6A05F3DED68C}"/>
              </a:ext>
            </a:extLst>
          </p:cNvPr>
          <p:cNvSpPr>
            <a:spLocks noGrp="1"/>
          </p:cNvSpPr>
          <p:nvPr>
            <p:ph type="body" sz="quarter" idx="13"/>
          </p:nvPr>
        </p:nvSpPr>
        <p:spPr>
          <a:xfrm>
            <a:off x="628651" y="1165802"/>
            <a:ext cx="7886700" cy="3277589"/>
          </a:xfrm>
        </p:spPr>
        <p:txBody>
          <a:bodyPr/>
          <a:lstStyle/>
          <a:p>
            <a:pPr>
              <a:defRPr/>
            </a:pPr>
            <a:r>
              <a:rPr lang="en-US" sz="2000" dirty="0"/>
              <a:t>All WIE Affinity Groups are encouraged to develop a general email address for their group. This will be the official contact year to year.  This will allow continuous communication once a new chair is appointed.  </a:t>
            </a:r>
          </a:p>
          <a:p>
            <a:pPr>
              <a:defRPr/>
            </a:pPr>
            <a:endParaRPr lang="en-US" sz="2000" dirty="0"/>
          </a:p>
          <a:p>
            <a:pPr>
              <a:defRPr/>
            </a:pPr>
            <a:r>
              <a:rPr lang="en-US" sz="2000" dirty="0"/>
              <a:t>Example: </a:t>
            </a:r>
            <a:r>
              <a:rPr lang="en-US" sz="2000" dirty="0">
                <a:hlinkClick r:id="rId2"/>
              </a:rPr>
              <a:t>wie-UAE@gmail.com</a:t>
            </a:r>
            <a:r>
              <a:rPr lang="en-US" sz="2000" dirty="0"/>
              <a:t> or </a:t>
            </a:r>
            <a:r>
              <a:rPr lang="en-US" sz="2000" dirty="0">
                <a:hlinkClick r:id="rId3"/>
              </a:rPr>
              <a:t>wie-utahstate@gmail.com*</a:t>
            </a:r>
            <a:r>
              <a:rPr lang="en-US" sz="2000" dirty="0"/>
              <a:t> or </a:t>
            </a:r>
          </a:p>
          <a:p>
            <a:pPr marL="0" indent="0">
              <a:buNone/>
              <a:defRPr/>
            </a:pPr>
            <a:r>
              <a:rPr lang="en-US" sz="2000" dirty="0"/>
              <a:t>	</a:t>
            </a:r>
            <a:r>
              <a:rPr lang="en-US" sz="2000" dirty="0">
                <a:hlinkClick r:id="rId4"/>
              </a:rPr>
              <a:t>wie-</a:t>
            </a:r>
            <a:r>
              <a:rPr lang="en-US" sz="2000" b="1" dirty="0">
                <a:hlinkClick r:id="rId4"/>
              </a:rPr>
              <a:t>TAMUCC@islander.tamucc.edu</a:t>
            </a:r>
            <a:endParaRPr lang="en-US" sz="2000" b="1" dirty="0"/>
          </a:p>
          <a:p>
            <a:pPr marL="0" indent="0">
              <a:buNone/>
              <a:defRPr/>
            </a:pPr>
            <a:endParaRPr lang="en-US" sz="2000" dirty="0"/>
          </a:p>
          <a:p>
            <a:pPr>
              <a:defRPr/>
            </a:pPr>
            <a:r>
              <a:rPr lang="en-US" sz="2000" dirty="0"/>
              <a:t>Once the address has been created please inform staff at </a:t>
            </a:r>
            <a:r>
              <a:rPr lang="en-US" sz="2000" dirty="0">
                <a:hlinkClick r:id="rId5"/>
              </a:rPr>
              <a:t>women@ieee.org</a:t>
            </a:r>
            <a:r>
              <a:rPr lang="en-US" sz="2000" dirty="0"/>
              <a:t> </a:t>
            </a:r>
          </a:p>
          <a:p>
            <a:endParaRPr lang="en-US" dirty="0"/>
          </a:p>
        </p:txBody>
      </p:sp>
      <p:sp>
        <p:nvSpPr>
          <p:cNvPr id="8" name="Slide Number Placeholder 7">
            <a:extLst>
              <a:ext uri="{FF2B5EF4-FFF2-40B4-BE49-F238E27FC236}">
                <a16:creationId xmlns:a16="http://schemas.microsoft.com/office/drawing/2014/main" id="{B3E435EC-4708-9449-A92A-0483EDC07601}"/>
              </a:ext>
            </a:extLst>
          </p:cNvPr>
          <p:cNvSpPr>
            <a:spLocks noGrp="1"/>
          </p:cNvSpPr>
          <p:nvPr>
            <p:ph type="sldNum" sz="quarter" idx="18"/>
          </p:nvPr>
        </p:nvSpPr>
        <p:spPr/>
        <p:txBody>
          <a:bodyPr/>
          <a:lstStyle/>
          <a:p>
            <a:pPr>
              <a:defRPr/>
            </a:pPr>
            <a:fld id="{873779CE-96A0-D94C-A88F-E2BB8366696B}" type="slidenum">
              <a:rPr lang="en-US" smtClean="0"/>
              <a:pPr>
                <a:defRPr/>
              </a:pPr>
              <a:t>27</a:t>
            </a:fld>
            <a:endParaRPr lang="en-US"/>
          </a:p>
        </p:txBody>
      </p:sp>
    </p:spTree>
    <p:extLst>
      <p:ext uri="{BB962C8B-B14F-4D97-AF65-F5344CB8AC3E}">
        <p14:creationId xmlns:p14="http://schemas.microsoft.com/office/powerpoint/2010/main" val="38215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9C7D-DCBB-E141-8698-82D9884CA376}"/>
              </a:ext>
            </a:extLst>
          </p:cNvPr>
          <p:cNvSpPr>
            <a:spLocks noGrp="1"/>
          </p:cNvSpPr>
          <p:nvPr>
            <p:ph type="title"/>
          </p:nvPr>
        </p:nvSpPr>
        <p:spPr>
          <a:xfrm>
            <a:off x="628651" y="232012"/>
            <a:ext cx="7886700" cy="600126"/>
          </a:xfrm>
        </p:spPr>
        <p:txBody>
          <a:bodyPr/>
          <a:lstStyle/>
          <a:p>
            <a:r>
              <a:rPr lang="en-US" sz="3400" dirty="0"/>
              <a:t>WIE Affinity Group Chair Email List</a:t>
            </a:r>
          </a:p>
        </p:txBody>
      </p:sp>
      <p:sp>
        <p:nvSpPr>
          <p:cNvPr id="4" name="Text Placeholder 3">
            <a:extLst>
              <a:ext uri="{FF2B5EF4-FFF2-40B4-BE49-F238E27FC236}">
                <a16:creationId xmlns:a16="http://schemas.microsoft.com/office/drawing/2014/main" id="{7AC5C67D-8971-AB42-BC7E-B91DAE353C8F}"/>
              </a:ext>
            </a:extLst>
          </p:cNvPr>
          <p:cNvSpPr>
            <a:spLocks noGrp="1"/>
          </p:cNvSpPr>
          <p:nvPr>
            <p:ph type="body" sz="quarter" idx="13"/>
          </p:nvPr>
        </p:nvSpPr>
        <p:spPr>
          <a:xfrm>
            <a:off x="628651" y="926275"/>
            <a:ext cx="7886700" cy="3289465"/>
          </a:xfrm>
        </p:spPr>
        <p:txBody>
          <a:bodyPr/>
          <a:lstStyle/>
          <a:p>
            <a:pPr marL="0" indent="0">
              <a:buNone/>
              <a:defRPr/>
            </a:pPr>
            <a:r>
              <a:rPr lang="en-US" sz="2000" dirty="0"/>
              <a:t>The WIE Staff monitored email alias for WIE Affinity Group Chairs, at IEEE level, is </a:t>
            </a:r>
          </a:p>
          <a:p>
            <a:pPr>
              <a:buNone/>
              <a:defRPr/>
            </a:pPr>
            <a:r>
              <a:rPr lang="en-US" sz="2000" dirty="0">
                <a:solidFill>
                  <a:srgbClr val="0000CC"/>
                </a:solidFill>
                <a:hlinkClick r:id="rId2"/>
              </a:rPr>
              <a:t>wie-officers@ieee.org</a:t>
            </a:r>
            <a:r>
              <a:rPr lang="en-US" sz="2000" dirty="0"/>
              <a:t>.</a:t>
            </a:r>
          </a:p>
          <a:p>
            <a:pPr>
              <a:defRPr/>
            </a:pPr>
            <a:r>
              <a:rPr lang="en-US" sz="2000" dirty="0"/>
              <a:t>All WIE Staff communication intended for WIE AG Chairs will be done through the use of the above email alias. </a:t>
            </a:r>
            <a:r>
              <a:rPr lang="en-US" sz="2000" dirty="0">
                <a:solidFill>
                  <a:schemeClr val="accent5"/>
                </a:solidFill>
              </a:rPr>
              <a:t>Therefore, please be sure the current officers are updated with WIE Staff and using </a:t>
            </a:r>
            <a:r>
              <a:rPr lang="en-US" sz="2000" dirty="0" err="1">
                <a:solidFill>
                  <a:schemeClr val="accent5"/>
                </a:solidFill>
              </a:rPr>
              <a:t>vTools</a:t>
            </a:r>
            <a:r>
              <a:rPr lang="en-US" sz="2000" dirty="0">
                <a:solidFill>
                  <a:schemeClr val="accent5"/>
                </a:solidFill>
              </a:rPr>
              <a:t>.</a:t>
            </a:r>
          </a:p>
          <a:p>
            <a:pPr>
              <a:defRPr/>
            </a:pPr>
            <a:r>
              <a:rPr lang="en-US" sz="2000" dirty="0"/>
              <a:t>List includes</a:t>
            </a:r>
          </a:p>
          <a:p>
            <a:pPr lvl="1">
              <a:defRPr/>
            </a:pPr>
            <a:r>
              <a:rPr lang="en-US" sz="1600" dirty="0"/>
              <a:t>WIE AG Chairs</a:t>
            </a:r>
          </a:p>
          <a:p>
            <a:pPr lvl="1">
              <a:defRPr/>
            </a:pPr>
            <a:r>
              <a:rPr lang="en-US" sz="1600" dirty="0"/>
              <a:t>WIEC Chair</a:t>
            </a:r>
          </a:p>
          <a:p>
            <a:pPr lvl="1">
              <a:defRPr/>
            </a:pPr>
            <a:r>
              <a:rPr lang="en-US" sz="1600" dirty="0"/>
              <a:t>WIE Staff</a:t>
            </a:r>
          </a:p>
          <a:p>
            <a:pPr lvl="1">
              <a:defRPr/>
            </a:pPr>
            <a:r>
              <a:rPr lang="en-US" sz="1600" dirty="0"/>
              <a:t>WIE Regional Coordinators</a:t>
            </a:r>
          </a:p>
          <a:p>
            <a:endParaRPr lang="en-US" dirty="0"/>
          </a:p>
        </p:txBody>
      </p:sp>
      <p:sp>
        <p:nvSpPr>
          <p:cNvPr id="8" name="Slide Number Placeholder 7">
            <a:extLst>
              <a:ext uri="{FF2B5EF4-FFF2-40B4-BE49-F238E27FC236}">
                <a16:creationId xmlns:a16="http://schemas.microsoft.com/office/drawing/2014/main" id="{C44D4D45-20B0-B848-8492-8CDFB2116C39}"/>
              </a:ext>
            </a:extLst>
          </p:cNvPr>
          <p:cNvSpPr>
            <a:spLocks noGrp="1"/>
          </p:cNvSpPr>
          <p:nvPr>
            <p:ph type="sldNum" sz="quarter" idx="18"/>
          </p:nvPr>
        </p:nvSpPr>
        <p:spPr/>
        <p:txBody>
          <a:bodyPr/>
          <a:lstStyle/>
          <a:p>
            <a:pPr>
              <a:defRPr/>
            </a:pPr>
            <a:fld id="{873779CE-96A0-D94C-A88F-E2BB8366696B}" type="slidenum">
              <a:rPr lang="en-US" smtClean="0"/>
              <a:pPr>
                <a:defRPr/>
              </a:pPr>
              <a:t>28</a:t>
            </a:fld>
            <a:endParaRPr lang="en-US"/>
          </a:p>
        </p:txBody>
      </p:sp>
    </p:spTree>
    <p:extLst>
      <p:ext uri="{BB962C8B-B14F-4D97-AF65-F5344CB8AC3E}">
        <p14:creationId xmlns:p14="http://schemas.microsoft.com/office/powerpoint/2010/main" val="3679263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WIE Promotional Items</a:t>
            </a:r>
          </a:p>
        </p:txBody>
      </p:sp>
      <p:sp>
        <p:nvSpPr>
          <p:cNvPr id="3" name="Text Placeholder 2"/>
          <p:cNvSpPr>
            <a:spLocks noGrp="1"/>
          </p:cNvSpPr>
          <p:nvPr>
            <p:ph type="body" sz="quarter" idx="13"/>
          </p:nvPr>
        </p:nvSpPr>
        <p:spPr>
          <a:xfrm>
            <a:off x="628651" y="1369222"/>
            <a:ext cx="7886700" cy="2882144"/>
          </a:xfrm>
        </p:spPr>
        <p:txBody>
          <a:bodyPr/>
          <a:lstStyle/>
          <a:p>
            <a:r>
              <a:rPr lang="en-US" sz="2000" dirty="0"/>
              <a:t>Promotional materials may be requested at </a:t>
            </a:r>
            <a:r>
              <a:rPr lang="en-US" sz="2000" dirty="0">
                <a:hlinkClick r:id="rId2"/>
              </a:rPr>
              <a:t>http://wie.ieee.org/wie-promotional-material-request-form/</a:t>
            </a:r>
            <a:endParaRPr lang="en-US" sz="2000" dirty="0"/>
          </a:p>
          <a:p>
            <a:r>
              <a:rPr lang="en-US" sz="2000" dirty="0"/>
              <a:t>If promotional items are requested for an event, a report must be submitted to </a:t>
            </a:r>
            <a:r>
              <a:rPr lang="en-US" sz="2000" dirty="0">
                <a:hlinkClick r:id="rId3"/>
              </a:rPr>
              <a:t>women@ieee.org</a:t>
            </a:r>
            <a:r>
              <a:rPr lang="en-US" sz="2000" dirty="0"/>
              <a:t> </a:t>
            </a:r>
          </a:p>
          <a:p>
            <a:r>
              <a:rPr lang="en-US" sz="2000" dirty="0"/>
              <a:t>Promotional items </a:t>
            </a:r>
            <a:r>
              <a:rPr lang="en-US" sz="2000" b="1" dirty="0"/>
              <a:t>must</a:t>
            </a:r>
            <a:r>
              <a:rPr lang="en-US" sz="2000" dirty="0"/>
              <a:t> be requested </a:t>
            </a:r>
            <a:r>
              <a:rPr lang="en-US" sz="2000" b="1" dirty="0"/>
              <a:t>at least </a:t>
            </a:r>
            <a:r>
              <a:rPr lang="en-US" sz="2000" dirty="0"/>
              <a:t>3 weeks prior to an event.</a:t>
            </a:r>
          </a:p>
          <a:p>
            <a:endParaRPr lang="en-US" dirty="0"/>
          </a:p>
        </p:txBody>
      </p:sp>
      <p:sp>
        <p:nvSpPr>
          <p:cNvPr id="6" name="Text Placeholder 5"/>
          <p:cNvSpPr>
            <a:spLocks noGrp="1"/>
          </p:cNvSpPr>
          <p:nvPr>
            <p:ph type="body" sz="quarter" idx="17"/>
          </p:nvPr>
        </p:nvSpPr>
        <p:spPr/>
        <p:txBody>
          <a:bodyPr>
            <a:noAutofit/>
          </a:bodyPr>
          <a:lstStyle/>
          <a:p>
            <a:r>
              <a:rPr lang="en-US" dirty="0"/>
              <a:t>Currently unavailable</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29</a:t>
            </a:fld>
            <a:endParaRPr lang="en-US"/>
          </a:p>
        </p:txBody>
      </p:sp>
    </p:spTree>
    <p:extLst>
      <p:ext uri="{BB962C8B-B14F-4D97-AF65-F5344CB8AC3E}">
        <p14:creationId xmlns:p14="http://schemas.microsoft.com/office/powerpoint/2010/main" val="254030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B356-55CA-44D1-80A4-844B8585AABB}"/>
              </a:ext>
            </a:extLst>
          </p:cNvPr>
          <p:cNvSpPr>
            <a:spLocks noGrp="1"/>
          </p:cNvSpPr>
          <p:nvPr>
            <p:ph type="title"/>
          </p:nvPr>
        </p:nvSpPr>
        <p:spPr/>
        <p:txBody>
          <a:bodyPr/>
          <a:lstStyle/>
          <a:p>
            <a:r>
              <a:rPr lang="en-US" dirty="0"/>
              <a:t>What is IEEE WIE?</a:t>
            </a:r>
          </a:p>
        </p:txBody>
      </p:sp>
      <p:sp>
        <p:nvSpPr>
          <p:cNvPr id="3" name="Text Placeholder 2">
            <a:extLst>
              <a:ext uri="{FF2B5EF4-FFF2-40B4-BE49-F238E27FC236}">
                <a16:creationId xmlns:a16="http://schemas.microsoft.com/office/drawing/2014/main" id="{305128E5-AF10-47C6-ADB8-E12988495A90}"/>
              </a:ext>
            </a:extLst>
          </p:cNvPr>
          <p:cNvSpPr>
            <a:spLocks noGrp="1"/>
          </p:cNvSpPr>
          <p:nvPr>
            <p:ph type="body" sz="quarter" idx="13"/>
          </p:nvPr>
        </p:nvSpPr>
        <p:spPr/>
        <p:txBody>
          <a:bodyPr/>
          <a:lstStyle/>
          <a:p>
            <a:pPr fontAlgn="b"/>
            <a:r>
              <a:rPr lang="en-US" dirty="0">
                <a:hlinkClick r:id="rId2"/>
              </a:rPr>
              <a:t>Institute of Electrical and Electronics Engineers Women in Engineering</a:t>
            </a:r>
            <a:r>
              <a:rPr lang="en-US" dirty="0"/>
              <a:t> (IEEE WIE) “The IEEE WIE is the largest international professional group in the world dedicated to furthering the interests of female engineers, offering online e-books, an award-winning magazine, and countless networking opportunities for women in the field.”</a:t>
            </a:r>
          </a:p>
          <a:p>
            <a:endParaRPr lang="en-US" dirty="0"/>
          </a:p>
          <a:p>
            <a:r>
              <a:rPr lang="en-US" dirty="0"/>
              <a:t>“IEEE Women in Engineering (WIE) is one of the largest international professional organizations dedicated to promoting women engineers and scientists and inspiring girls around the world to follow their academic interests to a career in engineering.”</a:t>
            </a:r>
          </a:p>
        </p:txBody>
      </p:sp>
      <p:sp>
        <p:nvSpPr>
          <p:cNvPr id="4" name="Text Placeholder 3">
            <a:extLst>
              <a:ext uri="{FF2B5EF4-FFF2-40B4-BE49-F238E27FC236}">
                <a16:creationId xmlns:a16="http://schemas.microsoft.com/office/drawing/2014/main" id="{ADF778E7-52CD-4BD3-907B-AB394BB995E5}"/>
              </a:ext>
            </a:extLst>
          </p:cNvPr>
          <p:cNvSpPr>
            <a:spLocks noGrp="1"/>
          </p:cNvSpPr>
          <p:nvPr>
            <p:ph type="body" sz="quarter" idx="17"/>
          </p:nvPr>
        </p:nvSpPr>
        <p:spPr/>
        <p:txBody>
          <a:bodyPr>
            <a:normAutofit fontScale="92500" lnSpcReduction="20000"/>
          </a:bodyPr>
          <a:lstStyle/>
          <a:p>
            <a:endParaRPr lang="en-US"/>
          </a:p>
        </p:txBody>
      </p:sp>
      <p:sp>
        <p:nvSpPr>
          <p:cNvPr id="5" name="Slide Number Placeholder 4">
            <a:extLst>
              <a:ext uri="{FF2B5EF4-FFF2-40B4-BE49-F238E27FC236}">
                <a16:creationId xmlns:a16="http://schemas.microsoft.com/office/drawing/2014/main" id="{7D55C53B-695F-4EF5-B997-D674DCD86A5B}"/>
              </a:ext>
            </a:extLst>
          </p:cNvPr>
          <p:cNvSpPr>
            <a:spLocks noGrp="1"/>
          </p:cNvSpPr>
          <p:nvPr>
            <p:ph type="sldNum" sz="quarter" idx="18"/>
          </p:nvPr>
        </p:nvSpPr>
        <p:spPr/>
        <p:txBody>
          <a:bodyPr/>
          <a:lstStyle/>
          <a:p>
            <a:pPr>
              <a:defRPr/>
            </a:pPr>
            <a:fld id="{A29E6A85-E58A-B74F-BF6B-8BF4953AF1CE}" type="slidenum">
              <a:rPr lang="en-US" smtClean="0"/>
              <a:pPr>
                <a:defRPr/>
              </a:pPr>
              <a:t>3</a:t>
            </a:fld>
            <a:endParaRPr lang="en-US"/>
          </a:p>
        </p:txBody>
      </p:sp>
    </p:spTree>
    <p:extLst>
      <p:ext uri="{BB962C8B-B14F-4D97-AF65-F5344CB8AC3E}">
        <p14:creationId xmlns:p14="http://schemas.microsoft.com/office/powerpoint/2010/main" val="338024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Autofit/>
          </a:bodyPr>
          <a:lstStyle/>
          <a:p>
            <a:r>
              <a:rPr lang="en-US" sz="3400" dirty="0"/>
              <a:t>WIE Funding</a:t>
            </a:r>
          </a:p>
        </p:txBody>
      </p:sp>
    </p:spTree>
    <p:extLst>
      <p:ext uri="{BB962C8B-B14F-4D97-AF65-F5344CB8AC3E}">
        <p14:creationId xmlns:p14="http://schemas.microsoft.com/office/powerpoint/2010/main" val="4208663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Initial Funding</a:t>
            </a:r>
          </a:p>
        </p:txBody>
      </p:sp>
      <p:sp>
        <p:nvSpPr>
          <p:cNvPr id="3" name="Text Placeholder 2"/>
          <p:cNvSpPr>
            <a:spLocks noGrp="1"/>
          </p:cNvSpPr>
          <p:nvPr>
            <p:ph type="body" sz="quarter" idx="13"/>
          </p:nvPr>
        </p:nvSpPr>
        <p:spPr>
          <a:xfrm>
            <a:off x="628651" y="1092530"/>
            <a:ext cx="7886700" cy="2442525"/>
          </a:xfrm>
        </p:spPr>
        <p:txBody>
          <a:bodyPr/>
          <a:lstStyle/>
          <a:p>
            <a:r>
              <a:rPr lang="en-US" sz="2000" dirty="0"/>
              <a:t>Newly established WIE AGs and SBAGs are eligible to request up to $200 US in initial funding.</a:t>
            </a:r>
          </a:p>
          <a:p>
            <a:r>
              <a:rPr lang="en-US" sz="2000" dirty="0"/>
              <a:t>This type of funding may be requested </a:t>
            </a:r>
            <a:r>
              <a:rPr lang="en-US" sz="2000" b="1" dirty="0"/>
              <a:t>only once</a:t>
            </a:r>
            <a:r>
              <a:rPr lang="en-US" sz="2000" dirty="0"/>
              <a:t>.</a:t>
            </a:r>
          </a:p>
          <a:p>
            <a:r>
              <a:rPr lang="en-US" sz="2000" dirty="0"/>
              <a:t>To submit a request, please visit </a:t>
            </a:r>
            <a:r>
              <a:rPr lang="en-US" sz="2000" dirty="0">
                <a:hlinkClick r:id="rId2"/>
              </a:rPr>
              <a:t>http://wie.ieee.org/ieee-women-in-engineering-affinity-group-initial-funding-request-form/</a:t>
            </a:r>
            <a:r>
              <a:rPr lang="en-US" sz="2000" dirty="0"/>
              <a:t> </a:t>
            </a:r>
          </a:p>
          <a:p>
            <a:endParaRPr lang="en-US"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31</a:t>
            </a:fld>
            <a:endParaRPr lang="en-US"/>
          </a:p>
        </p:txBody>
      </p:sp>
    </p:spTree>
    <p:extLst>
      <p:ext uri="{BB962C8B-B14F-4D97-AF65-F5344CB8AC3E}">
        <p14:creationId xmlns:p14="http://schemas.microsoft.com/office/powerpoint/2010/main" val="876066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32012"/>
            <a:ext cx="7886700" cy="600126"/>
          </a:xfrm>
        </p:spPr>
        <p:txBody>
          <a:bodyPr/>
          <a:lstStyle/>
          <a:p>
            <a:r>
              <a:rPr lang="en-US" sz="3400" dirty="0"/>
              <a:t>Special Funding</a:t>
            </a:r>
          </a:p>
        </p:txBody>
      </p:sp>
      <p:sp>
        <p:nvSpPr>
          <p:cNvPr id="3" name="Text Placeholder 2"/>
          <p:cNvSpPr>
            <a:spLocks noGrp="1"/>
          </p:cNvSpPr>
          <p:nvPr>
            <p:ph type="body" sz="quarter" idx="13"/>
          </p:nvPr>
        </p:nvSpPr>
        <p:spPr>
          <a:xfrm>
            <a:off x="628651" y="938152"/>
            <a:ext cx="7886700" cy="3313214"/>
          </a:xfrm>
        </p:spPr>
        <p:txBody>
          <a:bodyPr/>
          <a:lstStyle/>
          <a:p>
            <a:r>
              <a:rPr lang="en-US" sz="2000" dirty="0"/>
              <a:t>Established WIE Affinity Groups are eligible to request up to $400 US for special projects. </a:t>
            </a:r>
          </a:p>
          <a:p>
            <a:pPr lvl="1"/>
            <a:r>
              <a:rPr lang="en-US" sz="2000" dirty="0"/>
              <a:t>Must be submitted at least 3 months prior to the activity. </a:t>
            </a:r>
          </a:p>
          <a:p>
            <a:pPr lvl="1"/>
            <a:r>
              <a:rPr lang="en-US" sz="2000" dirty="0"/>
              <a:t>WIEC will review the request at their next scheduled meeting. </a:t>
            </a:r>
          </a:p>
          <a:p>
            <a:pPr lvl="1"/>
            <a:r>
              <a:rPr lang="en-US" sz="2000" dirty="0"/>
              <a:t>The WIE Affinity Group will be advised if the request has been approved. </a:t>
            </a:r>
          </a:p>
          <a:p>
            <a:pPr lvl="1"/>
            <a:r>
              <a:rPr lang="en-US" sz="2000" dirty="0"/>
              <a:t>If a report is not received for special funding, future funding may not be approved</a:t>
            </a:r>
            <a:r>
              <a:rPr lang="en-US" sz="2000" b="1" dirty="0"/>
              <a:t>.</a:t>
            </a:r>
          </a:p>
          <a:p>
            <a:r>
              <a:rPr lang="en-US" sz="2000" dirty="0"/>
              <a:t>To submit a request, please visit </a:t>
            </a:r>
            <a:r>
              <a:rPr lang="en-US" sz="2000" dirty="0">
                <a:hlinkClick r:id="rId2"/>
              </a:rPr>
              <a:t>http://wie.ieee.org/special-funding/</a:t>
            </a:r>
            <a:endParaRPr lang="en-US" sz="2000" dirty="0"/>
          </a:p>
          <a:p>
            <a:endParaRPr lang="en-US" sz="22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32</a:t>
            </a:fld>
            <a:endParaRPr lang="en-US"/>
          </a:p>
        </p:txBody>
      </p:sp>
    </p:spTree>
    <p:extLst>
      <p:ext uri="{BB962C8B-B14F-4D97-AF65-F5344CB8AC3E}">
        <p14:creationId xmlns:p14="http://schemas.microsoft.com/office/powerpoint/2010/main" val="1002555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32012"/>
            <a:ext cx="7886700" cy="600126"/>
          </a:xfrm>
        </p:spPr>
        <p:txBody>
          <a:bodyPr/>
          <a:lstStyle/>
          <a:p>
            <a:r>
              <a:rPr lang="en-US" sz="3400" dirty="0"/>
              <a:t>Other Funding </a:t>
            </a:r>
            <a:r>
              <a:rPr lang="en-US" sz="3000" dirty="0"/>
              <a:t>(IEEE Region 5</a:t>
            </a:r>
            <a:r>
              <a:rPr lang="en-US" sz="3200" dirty="0"/>
              <a:t>*</a:t>
            </a:r>
            <a:r>
              <a:rPr lang="en-US" sz="3000" dirty="0"/>
              <a:t>)</a:t>
            </a:r>
          </a:p>
        </p:txBody>
      </p:sp>
      <p:sp>
        <p:nvSpPr>
          <p:cNvPr id="3" name="Text Placeholder 2"/>
          <p:cNvSpPr>
            <a:spLocks noGrp="1"/>
          </p:cNvSpPr>
          <p:nvPr>
            <p:ph type="body" sz="quarter" idx="13"/>
          </p:nvPr>
        </p:nvSpPr>
        <p:spPr>
          <a:xfrm>
            <a:off x="628651" y="724792"/>
            <a:ext cx="7886700" cy="3313214"/>
          </a:xfrm>
        </p:spPr>
        <p:txBody>
          <a:bodyPr/>
          <a:lstStyle/>
          <a:p>
            <a:r>
              <a:rPr lang="en-US" sz="2000" dirty="0"/>
              <a:t>Proposed/requested up to $500 from IEEE R5 leadership for </a:t>
            </a:r>
            <a:r>
              <a:rPr lang="en-US" sz="2000" b="1" dirty="0"/>
              <a:t>high-impact</a:t>
            </a:r>
            <a:r>
              <a:rPr lang="en-US" sz="2000" dirty="0"/>
              <a:t> WIE Affinity Group/Student Branch Affinity Group activities within IEEE Region 5</a:t>
            </a:r>
          </a:p>
          <a:p>
            <a:r>
              <a:rPr lang="en-US" sz="2000" dirty="0"/>
              <a:t>Will review on a first-come first served basis</a:t>
            </a:r>
          </a:p>
          <a:p>
            <a:pPr lvl="1"/>
            <a:r>
              <a:rPr lang="en-US" sz="2000" dirty="0"/>
              <a:t>Recommended submission: submit at least 2 months prior to the activity. </a:t>
            </a:r>
          </a:p>
          <a:p>
            <a:pPr lvl="1"/>
            <a:r>
              <a:rPr lang="en-US" sz="2000" dirty="0"/>
              <a:t>WIE Coordinator and Area Chairs will review submission</a:t>
            </a:r>
          </a:p>
          <a:p>
            <a:pPr lvl="1"/>
            <a:r>
              <a:rPr lang="en-US" sz="2000" dirty="0"/>
              <a:t>The WIE AG/SBAG will be advised if the request has been approved </a:t>
            </a:r>
          </a:p>
          <a:p>
            <a:pPr lvl="1"/>
            <a:r>
              <a:rPr lang="en-US" sz="2000" dirty="0"/>
              <a:t>Receipts for all expenses, and a report with pictures will be expected</a:t>
            </a:r>
            <a:endParaRPr lang="en-US" sz="2000" b="1" dirty="0"/>
          </a:p>
          <a:p>
            <a:r>
              <a:rPr lang="en-US" sz="2000" dirty="0"/>
              <a:t>For more information or to submit a request, send e-mail to Ruby </a:t>
            </a:r>
            <a:r>
              <a:rPr lang="en-US" sz="2000" dirty="0" err="1"/>
              <a:t>Mehrubeoglu</a:t>
            </a:r>
            <a:r>
              <a:rPr lang="en-US" sz="2000" dirty="0"/>
              <a:t>, IEEE R5 WIE Coordinator at </a:t>
            </a:r>
            <a:r>
              <a:rPr lang="en-US" sz="2000" dirty="0">
                <a:hlinkClick r:id="rId2"/>
              </a:rPr>
              <a:t>ruby.mehrubeoglu@ieee.org</a:t>
            </a:r>
            <a:r>
              <a:rPr lang="en-US" sz="2000" dirty="0"/>
              <a:t> </a:t>
            </a:r>
          </a:p>
          <a:p>
            <a:endParaRPr lang="en-US" sz="22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33</a:t>
            </a:fld>
            <a:endParaRPr lang="en-US"/>
          </a:p>
        </p:txBody>
      </p:sp>
      <p:sp>
        <p:nvSpPr>
          <p:cNvPr id="5" name="Text Placeholder 2">
            <a:extLst>
              <a:ext uri="{FF2B5EF4-FFF2-40B4-BE49-F238E27FC236}">
                <a16:creationId xmlns:a16="http://schemas.microsoft.com/office/drawing/2014/main" id="{D2BE231B-8899-41F1-B8E9-25652A3C51F9}"/>
              </a:ext>
            </a:extLst>
          </p:cNvPr>
          <p:cNvSpPr txBox="1">
            <a:spLocks/>
          </p:cNvSpPr>
          <p:nvPr/>
        </p:nvSpPr>
        <p:spPr bwMode="auto">
          <a:xfrm>
            <a:off x="4469131" y="4306923"/>
            <a:ext cx="4431029" cy="4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500" dirty="0"/>
              <a:t>* pending approval and availability of funds</a:t>
            </a:r>
          </a:p>
        </p:txBody>
      </p:sp>
    </p:spTree>
    <p:extLst>
      <p:ext uri="{BB962C8B-B14F-4D97-AF65-F5344CB8AC3E}">
        <p14:creationId xmlns:p14="http://schemas.microsoft.com/office/powerpoint/2010/main" val="2268918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a:xfrm>
            <a:off x="405640" y="1815039"/>
            <a:ext cx="8433560" cy="522983"/>
          </a:xfrm>
        </p:spPr>
        <p:txBody>
          <a:bodyPr>
            <a:normAutofit fontScale="90000"/>
          </a:bodyPr>
          <a:lstStyle/>
          <a:p>
            <a:r>
              <a:rPr lang="en-US" dirty="0"/>
              <a:t>Leadership Training and Engagement Opportunities</a:t>
            </a:r>
          </a:p>
        </p:txBody>
      </p:sp>
    </p:spTree>
    <p:extLst>
      <p:ext uri="{BB962C8B-B14F-4D97-AF65-F5344CB8AC3E}">
        <p14:creationId xmlns:p14="http://schemas.microsoft.com/office/powerpoint/2010/main" val="853217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618890" y="764132"/>
            <a:ext cx="7886700" cy="238838"/>
          </a:xfrm>
        </p:spPr>
        <p:txBody>
          <a:bodyPr>
            <a:noAutofit/>
          </a:bodyPr>
          <a:lstStyle/>
          <a:p>
            <a:pPr algn="ctr"/>
            <a:r>
              <a:rPr lang="en-US" dirty="0"/>
              <a:t>Austin, Texas, 23-24 May, 2019</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35</a:t>
            </a:fld>
            <a:endParaRPr lang="en-US"/>
          </a:p>
        </p:txBody>
      </p:sp>
      <p:sp>
        <p:nvSpPr>
          <p:cNvPr id="8" name="Title 1">
            <a:extLst>
              <a:ext uri="{FF2B5EF4-FFF2-40B4-BE49-F238E27FC236}">
                <a16:creationId xmlns:a16="http://schemas.microsoft.com/office/drawing/2014/main" id="{2899F4D1-4870-4AC5-893E-67608871F469}"/>
              </a:ext>
            </a:extLst>
          </p:cNvPr>
          <p:cNvSpPr txBox="1">
            <a:spLocks/>
          </p:cNvSpPr>
          <p:nvPr/>
        </p:nvSpPr>
        <p:spPr bwMode="auto">
          <a:xfrm>
            <a:off x="1392831" y="453263"/>
            <a:ext cx="7886700"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r>
              <a:rPr lang="en-US" sz="3000" dirty="0"/>
              <a:t>WIE International Leadership Conference</a:t>
            </a:r>
          </a:p>
        </p:txBody>
      </p:sp>
      <p:sp>
        <p:nvSpPr>
          <p:cNvPr id="16" name="Title 1">
            <a:extLst>
              <a:ext uri="{FF2B5EF4-FFF2-40B4-BE49-F238E27FC236}">
                <a16:creationId xmlns:a16="http://schemas.microsoft.com/office/drawing/2014/main" id="{62E7A2DA-0F40-49AD-8730-EC58F9A412D0}"/>
              </a:ext>
            </a:extLst>
          </p:cNvPr>
          <p:cNvSpPr txBox="1">
            <a:spLocks/>
          </p:cNvSpPr>
          <p:nvPr/>
        </p:nvSpPr>
        <p:spPr bwMode="auto">
          <a:xfrm>
            <a:off x="568622" y="1840419"/>
            <a:ext cx="8016760"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pPr algn="ctr"/>
            <a:r>
              <a:rPr lang="en-US" sz="3000" dirty="0"/>
              <a:t>IEEE R3 Annual Meeting</a:t>
            </a:r>
          </a:p>
          <a:p>
            <a:pPr algn="ctr"/>
            <a:r>
              <a:rPr lang="en-US" sz="3000" dirty="0"/>
              <a:t>(in conjunction with IEEE </a:t>
            </a:r>
            <a:r>
              <a:rPr lang="en-US" sz="3000" dirty="0" err="1"/>
              <a:t>SoutheastCon</a:t>
            </a:r>
            <a:r>
              <a:rPr lang="en-US" sz="3000" dirty="0"/>
              <a:t>)</a:t>
            </a:r>
          </a:p>
        </p:txBody>
      </p:sp>
      <p:sp>
        <p:nvSpPr>
          <p:cNvPr id="17" name="Text Placeholder 5">
            <a:extLst>
              <a:ext uri="{FF2B5EF4-FFF2-40B4-BE49-F238E27FC236}">
                <a16:creationId xmlns:a16="http://schemas.microsoft.com/office/drawing/2014/main" id="{7E8E487F-83E7-483D-85F0-B8D5ED8B9D73}"/>
              </a:ext>
            </a:extLst>
          </p:cNvPr>
          <p:cNvSpPr txBox="1">
            <a:spLocks/>
          </p:cNvSpPr>
          <p:nvPr/>
        </p:nvSpPr>
        <p:spPr bwMode="auto">
          <a:xfrm>
            <a:off x="739475" y="2209519"/>
            <a:ext cx="7886700" cy="2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751"/>
              </a:spcBef>
              <a:spcAft>
                <a:spcPct val="0"/>
              </a:spcAft>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dirty="0"/>
              <a:t>Huntsville, Alabama, 12-14 April 2019</a:t>
            </a:r>
          </a:p>
        </p:txBody>
      </p:sp>
      <p:sp>
        <p:nvSpPr>
          <p:cNvPr id="18" name="Title 1">
            <a:extLst>
              <a:ext uri="{FF2B5EF4-FFF2-40B4-BE49-F238E27FC236}">
                <a16:creationId xmlns:a16="http://schemas.microsoft.com/office/drawing/2014/main" id="{D5C9D561-FD0B-4183-8A1F-2ED54D2BD321}"/>
              </a:ext>
            </a:extLst>
          </p:cNvPr>
          <p:cNvSpPr txBox="1">
            <a:spLocks/>
          </p:cNvSpPr>
          <p:nvPr/>
        </p:nvSpPr>
        <p:spPr bwMode="auto">
          <a:xfrm>
            <a:off x="609415" y="3515368"/>
            <a:ext cx="8016760"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r>
              <a:rPr lang="en-US" sz="3000" dirty="0"/>
              <a:t>IEEE R5 Annual Meeting &amp; Student Competitions</a:t>
            </a:r>
          </a:p>
          <a:p>
            <a:r>
              <a:rPr lang="en-US" sz="3000" dirty="0"/>
              <a:t>(in conjunction with IEEE </a:t>
            </a:r>
            <a:r>
              <a:rPr lang="en-US" sz="3000" dirty="0" err="1"/>
              <a:t>GreenTech</a:t>
            </a:r>
            <a:r>
              <a:rPr lang="en-US" sz="3000" dirty="0"/>
              <a:t> Conference)</a:t>
            </a:r>
          </a:p>
        </p:txBody>
      </p:sp>
      <p:sp>
        <p:nvSpPr>
          <p:cNvPr id="19" name="Text Placeholder 5">
            <a:extLst>
              <a:ext uri="{FF2B5EF4-FFF2-40B4-BE49-F238E27FC236}">
                <a16:creationId xmlns:a16="http://schemas.microsoft.com/office/drawing/2014/main" id="{4BF73653-6291-4D37-8890-702A4E995796}"/>
              </a:ext>
            </a:extLst>
          </p:cNvPr>
          <p:cNvSpPr txBox="1">
            <a:spLocks/>
          </p:cNvSpPr>
          <p:nvPr/>
        </p:nvSpPr>
        <p:spPr bwMode="auto">
          <a:xfrm>
            <a:off x="674445" y="3869442"/>
            <a:ext cx="7886700" cy="2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751"/>
              </a:spcBef>
              <a:spcAft>
                <a:spcPct val="0"/>
              </a:spcAft>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dirty="0"/>
              <a:t>Lafayette, Louisiana, 5-6 April 2019</a:t>
            </a:r>
          </a:p>
        </p:txBody>
      </p:sp>
    </p:spTree>
    <p:extLst>
      <p:ext uri="{BB962C8B-B14F-4D97-AF65-F5344CB8AC3E}">
        <p14:creationId xmlns:p14="http://schemas.microsoft.com/office/powerpoint/2010/main" val="1644546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335" y="1930754"/>
            <a:ext cx="4295441" cy="415002"/>
          </a:xfrm>
        </p:spPr>
        <p:txBody>
          <a:bodyPr/>
          <a:lstStyle/>
          <a:p>
            <a:r>
              <a:rPr lang="en-US" sz="3000" dirty="0"/>
              <a:t>National Engineers Week</a:t>
            </a:r>
            <a:endParaRPr lang="en-US" sz="3000" b="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36</a:t>
            </a:fld>
            <a:endParaRPr lang="en-US"/>
          </a:p>
        </p:txBody>
      </p:sp>
      <p:sp>
        <p:nvSpPr>
          <p:cNvPr id="11" name="Text Placeholder 5">
            <a:extLst>
              <a:ext uri="{FF2B5EF4-FFF2-40B4-BE49-F238E27FC236}">
                <a16:creationId xmlns:a16="http://schemas.microsoft.com/office/drawing/2014/main" id="{4A42EE11-9131-42C1-850C-D1E83D4F1EA7}"/>
              </a:ext>
            </a:extLst>
          </p:cNvPr>
          <p:cNvSpPr txBox="1">
            <a:spLocks/>
          </p:cNvSpPr>
          <p:nvPr/>
        </p:nvSpPr>
        <p:spPr bwMode="auto">
          <a:xfrm>
            <a:off x="880561" y="2209082"/>
            <a:ext cx="7886700" cy="2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751"/>
              </a:spcBef>
              <a:spcAft>
                <a:spcPct val="0"/>
              </a:spcAft>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nSpc>
                <a:spcPct val="100000"/>
              </a:lnSpc>
              <a:spcBef>
                <a:spcPts val="0"/>
              </a:spcBef>
            </a:pPr>
            <a:r>
              <a:rPr lang="en-US" dirty="0"/>
              <a:t>Various Locations (make it YOUR location), February 16-22, 2020</a:t>
            </a:r>
          </a:p>
        </p:txBody>
      </p:sp>
      <p:sp>
        <p:nvSpPr>
          <p:cNvPr id="12" name="Text Placeholder 5">
            <a:extLst>
              <a:ext uri="{FF2B5EF4-FFF2-40B4-BE49-F238E27FC236}">
                <a16:creationId xmlns:a16="http://schemas.microsoft.com/office/drawing/2014/main" id="{79416532-CBBD-4C0B-A17D-72AECB1ABD74}"/>
              </a:ext>
            </a:extLst>
          </p:cNvPr>
          <p:cNvSpPr txBox="1">
            <a:spLocks/>
          </p:cNvSpPr>
          <p:nvPr/>
        </p:nvSpPr>
        <p:spPr bwMode="auto">
          <a:xfrm>
            <a:off x="655175" y="3817767"/>
            <a:ext cx="8337472" cy="2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751"/>
              </a:spcBef>
              <a:spcAft>
                <a:spcPct val="0"/>
              </a:spcAft>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dirty="0"/>
              <a:t>Various Locations (make it YOUR location), 22 February (or other), 2020</a:t>
            </a:r>
          </a:p>
        </p:txBody>
      </p:sp>
      <p:sp>
        <p:nvSpPr>
          <p:cNvPr id="13" name="Title 1">
            <a:extLst>
              <a:ext uri="{FF2B5EF4-FFF2-40B4-BE49-F238E27FC236}">
                <a16:creationId xmlns:a16="http://schemas.microsoft.com/office/drawing/2014/main" id="{67871396-6F86-4AEB-9008-BD6023DED83D}"/>
              </a:ext>
            </a:extLst>
          </p:cNvPr>
          <p:cNvSpPr txBox="1">
            <a:spLocks/>
          </p:cNvSpPr>
          <p:nvPr/>
        </p:nvSpPr>
        <p:spPr bwMode="auto">
          <a:xfrm>
            <a:off x="790222" y="3547262"/>
            <a:ext cx="7886700"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pPr algn="ctr"/>
            <a:r>
              <a:rPr lang="en-US" sz="3000" dirty="0"/>
              <a:t>Introduce a Girl to Engineering Day</a:t>
            </a:r>
          </a:p>
          <a:p>
            <a:pPr algn="ctr"/>
            <a:r>
              <a:rPr lang="en-US" sz="3000" dirty="0"/>
              <a:t>“Girl Day”</a:t>
            </a:r>
          </a:p>
        </p:txBody>
      </p:sp>
      <p:sp>
        <p:nvSpPr>
          <p:cNvPr id="14" name="Title 1">
            <a:extLst>
              <a:ext uri="{FF2B5EF4-FFF2-40B4-BE49-F238E27FC236}">
                <a16:creationId xmlns:a16="http://schemas.microsoft.com/office/drawing/2014/main" id="{AF8371A3-1DA0-4CBD-A104-8FA0B11ED188}"/>
              </a:ext>
            </a:extLst>
          </p:cNvPr>
          <p:cNvSpPr txBox="1">
            <a:spLocks/>
          </p:cNvSpPr>
          <p:nvPr/>
        </p:nvSpPr>
        <p:spPr bwMode="auto">
          <a:xfrm>
            <a:off x="171040" y="688833"/>
            <a:ext cx="8897009"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pPr algn="ctr"/>
            <a:r>
              <a:rPr lang="en-US" sz="3000" dirty="0"/>
              <a:t>International Women’s Day</a:t>
            </a:r>
          </a:p>
        </p:txBody>
      </p:sp>
      <p:sp>
        <p:nvSpPr>
          <p:cNvPr id="15" name="Text Placeholder 5">
            <a:extLst>
              <a:ext uri="{FF2B5EF4-FFF2-40B4-BE49-F238E27FC236}">
                <a16:creationId xmlns:a16="http://schemas.microsoft.com/office/drawing/2014/main" id="{F687C0AD-1DC0-45C8-9F42-1E6042A82663}"/>
              </a:ext>
            </a:extLst>
          </p:cNvPr>
          <p:cNvSpPr txBox="1">
            <a:spLocks/>
          </p:cNvSpPr>
          <p:nvPr/>
        </p:nvSpPr>
        <p:spPr bwMode="auto">
          <a:xfrm>
            <a:off x="958387" y="950965"/>
            <a:ext cx="7886700" cy="2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751"/>
              </a:spcBef>
              <a:spcAft>
                <a:spcPct val="0"/>
              </a:spcAft>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dirty="0"/>
              <a:t>Various Locations (make it YOUR location), 8 March 2019 (and annually)</a:t>
            </a:r>
          </a:p>
        </p:txBody>
      </p:sp>
    </p:spTree>
    <p:extLst>
      <p:ext uri="{BB962C8B-B14F-4D97-AF65-F5344CB8AC3E}">
        <p14:creationId xmlns:p14="http://schemas.microsoft.com/office/powerpoint/2010/main" val="627123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rmAutofit fontScale="90000"/>
          </a:bodyPr>
          <a:lstStyle/>
          <a:p>
            <a:r>
              <a:rPr lang="en-US" dirty="0"/>
              <a:t>WIE Awards</a:t>
            </a:r>
          </a:p>
        </p:txBody>
      </p:sp>
    </p:spTree>
    <p:extLst>
      <p:ext uri="{BB962C8B-B14F-4D97-AF65-F5344CB8AC3E}">
        <p14:creationId xmlns:p14="http://schemas.microsoft.com/office/powerpoint/2010/main" val="3104239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22830"/>
            <a:ext cx="7886700" cy="573206"/>
          </a:xfrm>
        </p:spPr>
        <p:txBody>
          <a:bodyPr/>
          <a:lstStyle/>
          <a:p>
            <a:r>
              <a:rPr lang="en-US" sz="3400" dirty="0"/>
              <a:t>WIE Affinity Group of the Year Awards </a:t>
            </a:r>
          </a:p>
        </p:txBody>
      </p:sp>
      <p:sp>
        <p:nvSpPr>
          <p:cNvPr id="3" name="Text Placeholder 2"/>
          <p:cNvSpPr>
            <a:spLocks noGrp="1"/>
          </p:cNvSpPr>
          <p:nvPr>
            <p:ph type="body" sz="quarter" idx="13"/>
          </p:nvPr>
        </p:nvSpPr>
        <p:spPr>
          <a:xfrm>
            <a:off x="628650" y="696037"/>
            <a:ext cx="8296985" cy="3979550"/>
          </a:xfrm>
        </p:spPr>
        <p:txBody>
          <a:bodyPr/>
          <a:lstStyle/>
          <a:p>
            <a:r>
              <a:rPr lang="en-US" sz="1800" dirty="0"/>
              <a:t>The WIE Affinity Group of the Year Awards are given annually to one WIE Affinity Group and one WIE Student Affinity Group that has shown outstanding leadership and initiative in organizing activities.  </a:t>
            </a:r>
          </a:p>
          <a:p>
            <a:r>
              <a:rPr lang="en-US" sz="1800" dirty="0"/>
              <a:t>WIE AG of the Year</a:t>
            </a:r>
          </a:p>
          <a:p>
            <a:pPr lvl="1"/>
            <a:r>
              <a:rPr lang="en-US" sz="1800" dirty="0"/>
              <a:t> Based on activities that took place between 1 January to 31 December of the previous year</a:t>
            </a:r>
          </a:p>
          <a:p>
            <a:pPr lvl="1"/>
            <a:r>
              <a:rPr lang="en-US" sz="1800" b="1" dirty="0">
                <a:solidFill>
                  <a:schemeClr val="accent5"/>
                </a:solidFill>
              </a:rPr>
              <a:t>Nominations due on 1  April.</a:t>
            </a:r>
          </a:p>
          <a:p>
            <a:r>
              <a:rPr lang="en-US" sz="1800" dirty="0"/>
              <a:t>WIE SBAG of the Year</a:t>
            </a:r>
          </a:p>
          <a:p>
            <a:pPr lvl="1"/>
            <a:r>
              <a:rPr lang="en-US" sz="1800" dirty="0"/>
              <a:t>Based on activities that took place between 1 July to 1 April of the previous year</a:t>
            </a:r>
          </a:p>
          <a:p>
            <a:pPr lvl="1"/>
            <a:r>
              <a:rPr lang="en-US" sz="1800" b="1" dirty="0">
                <a:solidFill>
                  <a:schemeClr val="accent5"/>
                </a:solidFill>
              </a:rPr>
              <a:t>Nominations due on 1 April.</a:t>
            </a:r>
          </a:p>
          <a:p>
            <a:r>
              <a:rPr lang="en-US" sz="1800" dirty="0"/>
              <a:t>The winning WIE Affinity Group and the WIE Student Branch Affinity Group will each be awarded a subsidy in the amount of US$500, and a certificate, and an appointment to the WIE Global Committee. </a:t>
            </a:r>
          </a:p>
          <a:p>
            <a:endParaRPr lang="en-US"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38</a:t>
            </a:fld>
            <a:endParaRPr lang="en-US"/>
          </a:p>
        </p:txBody>
      </p:sp>
    </p:spTree>
    <p:extLst>
      <p:ext uri="{BB962C8B-B14F-4D97-AF65-F5344CB8AC3E}">
        <p14:creationId xmlns:p14="http://schemas.microsoft.com/office/powerpoint/2010/main" val="132206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417136"/>
            <a:ext cx="7886700" cy="415002"/>
          </a:xfrm>
        </p:spPr>
        <p:txBody>
          <a:bodyPr/>
          <a:lstStyle/>
          <a:p>
            <a:r>
              <a:rPr lang="en-US" dirty="0"/>
              <a:t>Inspiring Member and Student Member Awards</a:t>
            </a:r>
          </a:p>
        </p:txBody>
      </p:sp>
      <p:sp>
        <p:nvSpPr>
          <p:cNvPr id="3" name="Text Placeholder 2"/>
          <p:cNvSpPr>
            <a:spLocks noGrp="1"/>
          </p:cNvSpPr>
          <p:nvPr>
            <p:ph type="body" sz="quarter" idx="13"/>
          </p:nvPr>
        </p:nvSpPr>
        <p:spPr>
          <a:xfrm>
            <a:off x="628651" y="1015255"/>
            <a:ext cx="7886700" cy="3591103"/>
          </a:xfrm>
        </p:spPr>
        <p:txBody>
          <a:bodyPr/>
          <a:lstStyle/>
          <a:p>
            <a:r>
              <a:rPr lang="en-US" sz="1800" dirty="0"/>
              <a:t>The WIE Inspiring Member Awards are given annually to one member and one Student member that have shown outstanding leadership and initiative in organizing activities.  </a:t>
            </a:r>
          </a:p>
          <a:p>
            <a:r>
              <a:rPr lang="en-US" sz="1800" dirty="0"/>
              <a:t>WIE Inspiring Member Award</a:t>
            </a:r>
          </a:p>
          <a:p>
            <a:pPr lvl="1"/>
            <a:r>
              <a:rPr lang="en-US" sz="1800" b="1" dirty="0">
                <a:solidFill>
                  <a:schemeClr val="accent5"/>
                </a:solidFill>
              </a:rPr>
              <a:t>Nominations due on 1  April.</a:t>
            </a:r>
          </a:p>
          <a:p>
            <a:r>
              <a:rPr lang="en-US" sz="1800" dirty="0"/>
              <a:t>WIE Inspiring Student Member Award</a:t>
            </a:r>
          </a:p>
          <a:p>
            <a:pPr lvl="1"/>
            <a:r>
              <a:rPr lang="en-US" sz="1800" b="1" dirty="0">
                <a:solidFill>
                  <a:schemeClr val="accent5"/>
                </a:solidFill>
              </a:rPr>
              <a:t>Nominations due on 1 April.</a:t>
            </a:r>
          </a:p>
          <a:p>
            <a:r>
              <a:rPr lang="en-US" sz="1800" dirty="0"/>
              <a:t>The winners will each be awarded a subsidy in the amount of US$500, and a certificate.</a:t>
            </a:r>
          </a:p>
          <a:p>
            <a:endParaRPr lang="en-US"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39</a:t>
            </a:fld>
            <a:endParaRPr lang="en-US"/>
          </a:p>
        </p:txBody>
      </p:sp>
    </p:spTree>
    <p:extLst>
      <p:ext uri="{BB962C8B-B14F-4D97-AF65-F5344CB8AC3E}">
        <p14:creationId xmlns:p14="http://schemas.microsoft.com/office/powerpoint/2010/main" val="71865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CAFD-2463-A740-8B69-F7F13E80B2FC}"/>
              </a:ext>
            </a:extLst>
          </p:cNvPr>
          <p:cNvSpPr>
            <a:spLocks noGrp="1"/>
          </p:cNvSpPr>
          <p:nvPr>
            <p:ph type="title"/>
          </p:nvPr>
        </p:nvSpPr>
        <p:spPr>
          <a:xfrm>
            <a:off x="628651" y="62479"/>
            <a:ext cx="7886700" cy="564822"/>
          </a:xfrm>
        </p:spPr>
        <p:txBody>
          <a:bodyPr/>
          <a:lstStyle/>
          <a:p>
            <a:r>
              <a:rPr lang="en-US" sz="3400" dirty="0">
                <a:latin typeface="+mn-lt"/>
                <a:ea typeface="Verdana" pitchFamily="34" charset="0"/>
                <a:cs typeface="Verdana" pitchFamily="34" charset="0"/>
              </a:rPr>
              <a:t>IEEE WIE History</a:t>
            </a:r>
            <a:endParaRPr lang="en-US" sz="3400" dirty="0">
              <a:latin typeface="+mn-lt"/>
            </a:endParaRPr>
          </a:p>
        </p:txBody>
      </p:sp>
      <p:sp>
        <p:nvSpPr>
          <p:cNvPr id="5" name="Slide Number Placeholder 4">
            <a:extLst>
              <a:ext uri="{FF2B5EF4-FFF2-40B4-BE49-F238E27FC236}">
                <a16:creationId xmlns:a16="http://schemas.microsoft.com/office/drawing/2014/main" id="{16994AC7-8CEE-C049-BBAA-C122E4BE8702}"/>
              </a:ext>
            </a:extLst>
          </p:cNvPr>
          <p:cNvSpPr>
            <a:spLocks noGrp="1"/>
          </p:cNvSpPr>
          <p:nvPr>
            <p:ph type="sldNum" sz="quarter" idx="18"/>
          </p:nvPr>
        </p:nvSpPr>
        <p:spPr/>
        <p:txBody>
          <a:bodyPr/>
          <a:lstStyle/>
          <a:p>
            <a:pPr>
              <a:defRPr/>
            </a:pPr>
            <a:fld id="{A29E6A85-E58A-B74F-BF6B-8BF4953AF1CE}" type="slidenum">
              <a:rPr lang="en-US" smtClean="0"/>
              <a:pPr>
                <a:defRPr/>
              </a:pPr>
              <a:t>4</a:t>
            </a:fld>
            <a:endParaRPr lang="en-US"/>
          </a:p>
        </p:txBody>
      </p:sp>
      <p:grpSp>
        <p:nvGrpSpPr>
          <p:cNvPr id="6" name="Group 56"/>
          <p:cNvGrpSpPr>
            <a:grpSpLocks/>
          </p:cNvGrpSpPr>
          <p:nvPr/>
        </p:nvGrpSpPr>
        <p:grpSpPr bwMode="auto">
          <a:xfrm>
            <a:off x="136553" y="447771"/>
            <a:ext cx="8299451" cy="3392487"/>
            <a:chOff x="-244475" y="663575"/>
            <a:chExt cx="8712200" cy="3392488"/>
          </a:xfrm>
        </p:grpSpPr>
        <p:cxnSp>
          <p:nvCxnSpPr>
            <p:cNvPr id="7" name="AutoShape 280"/>
            <p:cNvCxnSpPr>
              <a:cxnSpLocks noChangeShapeType="1"/>
            </p:cNvCxnSpPr>
            <p:nvPr/>
          </p:nvCxnSpPr>
          <p:spPr bwMode="auto">
            <a:xfrm>
              <a:off x="82550" y="2230438"/>
              <a:ext cx="8385175" cy="0"/>
            </a:xfrm>
            <a:prstGeom prst="straightConnector1">
              <a:avLst/>
            </a:prstGeom>
            <a:noFill/>
            <a:ln w="28575">
              <a:solidFill>
                <a:srgbClr val="000000"/>
              </a:solidFill>
              <a:round/>
              <a:headEnd/>
              <a:tailEnd type="arrow" w="med" len="med"/>
            </a:ln>
          </p:spPr>
        </p:cxnSp>
        <p:grpSp>
          <p:nvGrpSpPr>
            <p:cNvPr id="8" name="Group 45"/>
            <p:cNvGrpSpPr>
              <a:grpSpLocks/>
            </p:cNvGrpSpPr>
            <p:nvPr/>
          </p:nvGrpSpPr>
          <p:grpSpPr bwMode="auto">
            <a:xfrm>
              <a:off x="-244475" y="2230438"/>
              <a:ext cx="1566863" cy="1587500"/>
              <a:chOff x="1100" y="4958"/>
              <a:chExt cx="2468" cy="2501"/>
            </a:xfrm>
          </p:grpSpPr>
          <p:sp>
            <p:nvSpPr>
              <p:cNvPr id="53" name="Text Box 279"/>
              <p:cNvSpPr txBox="1">
                <a:spLocks noChangeArrowheads="1"/>
              </p:cNvSpPr>
              <p:nvPr/>
            </p:nvSpPr>
            <p:spPr bwMode="auto">
              <a:xfrm>
                <a:off x="1412" y="555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1993</a:t>
                </a:r>
                <a:endParaRPr lang="en-US">
                  <a:solidFill>
                    <a:prstClr val="black"/>
                  </a:solidFill>
                </a:endParaRPr>
              </a:p>
            </p:txBody>
          </p:sp>
          <p:cxnSp>
            <p:nvCxnSpPr>
              <p:cNvPr id="54" name="AutoShape 281"/>
              <p:cNvCxnSpPr>
                <a:cxnSpLocks noChangeShapeType="1"/>
              </p:cNvCxnSpPr>
              <p:nvPr/>
            </p:nvCxnSpPr>
            <p:spPr bwMode="auto">
              <a:xfrm>
                <a:off x="2315" y="4958"/>
                <a:ext cx="0" cy="991"/>
              </a:xfrm>
              <a:prstGeom prst="straightConnector1">
                <a:avLst/>
              </a:prstGeom>
              <a:noFill/>
              <a:ln w="9525">
                <a:solidFill>
                  <a:srgbClr val="000000"/>
                </a:solidFill>
                <a:round/>
                <a:headEnd/>
                <a:tailEnd/>
              </a:ln>
            </p:spPr>
          </p:cxnSp>
          <p:sp>
            <p:nvSpPr>
              <p:cNvPr id="55" name="AutoShape 282"/>
              <p:cNvSpPr>
                <a:spLocks noChangeArrowheads="1"/>
              </p:cNvSpPr>
              <p:nvPr/>
            </p:nvSpPr>
            <p:spPr bwMode="auto">
              <a:xfrm>
                <a:off x="1100" y="5949"/>
                <a:ext cx="2468" cy="1510"/>
              </a:xfrm>
              <a:prstGeom prst="roundRect">
                <a:avLst>
                  <a:gd name="adj" fmla="val 16667"/>
                </a:avLst>
              </a:prstGeom>
              <a:solidFill>
                <a:srgbClr val="F2DBDB"/>
              </a:solidFill>
              <a:ln w="9525">
                <a:solidFill>
                  <a:srgbClr val="000000"/>
                </a:solidFill>
                <a:round/>
                <a:headEnd/>
                <a:tailEnd/>
              </a:ln>
            </p:spPr>
            <p:txBody>
              <a:bodyPr/>
              <a:lstStyle/>
              <a:p>
                <a:pPr algn="ctr" defTabSz="914377"/>
                <a:r>
                  <a:rPr lang="en-US" sz="1100">
                    <a:solidFill>
                      <a:prstClr val="black"/>
                    </a:solidFill>
                    <a:cs typeface="Times New Roman" pitchFamily="18" charset="0"/>
                  </a:rPr>
                  <a:t>IEEE appoints ad-hoc committee to investigate increasing female participation in IEEE</a:t>
                </a:r>
                <a:endParaRPr lang="en-US">
                  <a:solidFill>
                    <a:prstClr val="black"/>
                  </a:solidFill>
                </a:endParaRPr>
              </a:p>
            </p:txBody>
          </p:sp>
        </p:grpSp>
        <p:grpSp>
          <p:nvGrpSpPr>
            <p:cNvPr id="9" name="Group 41"/>
            <p:cNvGrpSpPr>
              <a:grpSpLocks/>
            </p:cNvGrpSpPr>
            <p:nvPr/>
          </p:nvGrpSpPr>
          <p:grpSpPr bwMode="auto">
            <a:xfrm>
              <a:off x="1473200" y="814388"/>
              <a:ext cx="1200150" cy="1416050"/>
              <a:chOff x="3805" y="2728"/>
              <a:chExt cx="1889" cy="2230"/>
            </a:xfrm>
          </p:grpSpPr>
          <p:sp>
            <p:nvSpPr>
              <p:cNvPr id="50" name="Text Box 283"/>
              <p:cNvSpPr txBox="1">
                <a:spLocks noChangeArrowheads="1"/>
              </p:cNvSpPr>
              <p:nvPr/>
            </p:nvSpPr>
            <p:spPr bwMode="auto">
              <a:xfrm>
                <a:off x="3930" y="4337"/>
                <a:ext cx="903" cy="412"/>
              </a:xfrm>
              <a:prstGeom prst="rect">
                <a:avLst/>
              </a:prstGeom>
              <a:solidFill>
                <a:srgbClr val="FFFFFF"/>
              </a:solidFill>
              <a:ln w="9525">
                <a:noFill/>
                <a:miter lim="800000"/>
                <a:headEnd/>
                <a:tailEnd/>
              </a:ln>
            </p:spPr>
            <p:txBody>
              <a:bodyPr>
                <a:spAutoFit/>
              </a:bodyPr>
              <a:lstStyle/>
              <a:p>
                <a:pPr defTabSz="914377"/>
                <a:r>
                  <a:rPr lang="en-US" sz="1100" b="1" dirty="0">
                    <a:solidFill>
                      <a:prstClr val="black"/>
                    </a:solidFill>
                    <a:cs typeface="Times New Roman" pitchFamily="18" charset="0"/>
                  </a:rPr>
                  <a:t>1994</a:t>
                </a:r>
                <a:endParaRPr lang="en-US" dirty="0">
                  <a:solidFill>
                    <a:prstClr val="black"/>
                  </a:solidFill>
                </a:endParaRPr>
              </a:p>
            </p:txBody>
          </p:sp>
          <p:sp>
            <p:nvSpPr>
              <p:cNvPr id="51" name="AutoShape 284"/>
              <p:cNvSpPr>
                <a:spLocks noChangeArrowheads="1"/>
              </p:cNvSpPr>
              <p:nvPr/>
            </p:nvSpPr>
            <p:spPr bwMode="auto">
              <a:xfrm>
                <a:off x="3805" y="2728"/>
                <a:ext cx="1889" cy="1552"/>
              </a:xfrm>
              <a:prstGeom prst="roundRect">
                <a:avLst>
                  <a:gd name="adj" fmla="val 16667"/>
                </a:avLst>
              </a:prstGeom>
              <a:solidFill>
                <a:srgbClr val="DBE5F1"/>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IEEE Board of Directors create ad-hoc WIE Program committee</a:t>
                </a:r>
                <a:endParaRPr lang="en-US" dirty="0">
                  <a:solidFill>
                    <a:prstClr val="black"/>
                  </a:solidFill>
                </a:endParaRPr>
              </a:p>
            </p:txBody>
          </p:sp>
          <p:cxnSp>
            <p:nvCxnSpPr>
              <p:cNvPr id="52" name="AutoShape 285"/>
              <p:cNvCxnSpPr>
                <a:cxnSpLocks noChangeShapeType="1"/>
              </p:cNvCxnSpPr>
              <p:nvPr/>
            </p:nvCxnSpPr>
            <p:spPr bwMode="auto">
              <a:xfrm>
                <a:off x="4833" y="4280"/>
                <a:ext cx="0" cy="678"/>
              </a:xfrm>
              <a:prstGeom prst="straightConnector1">
                <a:avLst/>
              </a:prstGeom>
              <a:noFill/>
              <a:ln w="9525">
                <a:solidFill>
                  <a:srgbClr val="000000"/>
                </a:solidFill>
                <a:round/>
                <a:headEnd/>
                <a:tailEnd/>
              </a:ln>
            </p:spPr>
          </p:cxnSp>
        </p:grpSp>
        <p:grpSp>
          <p:nvGrpSpPr>
            <p:cNvPr id="10" name="Group 37"/>
            <p:cNvGrpSpPr>
              <a:grpSpLocks/>
            </p:cNvGrpSpPr>
            <p:nvPr/>
          </p:nvGrpSpPr>
          <p:grpSpPr bwMode="auto">
            <a:xfrm>
              <a:off x="3036888" y="814388"/>
              <a:ext cx="1173162" cy="1416050"/>
              <a:chOff x="6268" y="2728"/>
              <a:chExt cx="1847" cy="2230"/>
            </a:xfrm>
          </p:grpSpPr>
          <p:sp>
            <p:nvSpPr>
              <p:cNvPr id="47" name="Text Box 288"/>
              <p:cNvSpPr txBox="1">
                <a:spLocks noChangeArrowheads="1"/>
              </p:cNvSpPr>
              <p:nvPr/>
            </p:nvSpPr>
            <p:spPr bwMode="auto">
              <a:xfrm>
                <a:off x="6268" y="4071"/>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1999</a:t>
                </a:r>
                <a:endParaRPr lang="en-US">
                  <a:solidFill>
                    <a:prstClr val="black"/>
                  </a:solidFill>
                </a:endParaRPr>
              </a:p>
            </p:txBody>
          </p:sp>
          <p:sp>
            <p:nvSpPr>
              <p:cNvPr id="48" name="AutoShape 289"/>
              <p:cNvSpPr>
                <a:spLocks noChangeArrowheads="1"/>
              </p:cNvSpPr>
              <p:nvPr/>
            </p:nvSpPr>
            <p:spPr bwMode="auto">
              <a:xfrm>
                <a:off x="6411" y="2728"/>
                <a:ext cx="1704" cy="1324"/>
              </a:xfrm>
              <a:prstGeom prst="roundRect">
                <a:avLst>
                  <a:gd name="adj" fmla="val 16667"/>
                </a:avLst>
              </a:prstGeom>
              <a:solidFill>
                <a:srgbClr val="FBD4B4"/>
              </a:solidFill>
              <a:ln w="9525">
                <a:solidFill>
                  <a:srgbClr val="000000"/>
                </a:solidFill>
                <a:round/>
                <a:headEnd/>
                <a:tailEnd/>
              </a:ln>
            </p:spPr>
            <p:txBody>
              <a:bodyPr/>
              <a:lstStyle/>
              <a:p>
                <a:pPr algn="ctr" defTabSz="914377"/>
                <a:r>
                  <a:rPr lang="en-US" sz="1100">
                    <a:solidFill>
                      <a:prstClr val="black"/>
                    </a:solidFill>
                    <a:cs typeface="Times New Roman" pitchFamily="18" charset="0"/>
                  </a:rPr>
                  <a:t>Membership affinity group formation allowed</a:t>
                </a:r>
                <a:endParaRPr lang="en-US">
                  <a:solidFill>
                    <a:prstClr val="black"/>
                  </a:solidFill>
                </a:endParaRPr>
              </a:p>
            </p:txBody>
          </p:sp>
          <p:cxnSp>
            <p:nvCxnSpPr>
              <p:cNvPr id="49" name="AutoShape 290"/>
              <p:cNvCxnSpPr>
                <a:cxnSpLocks noChangeShapeType="1"/>
              </p:cNvCxnSpPr>
              <p:nvPr/>
            </p:nvCxnSpPr>
            <p:spPr bwMode="auto">
              <a:xfrm>
                <a:off x="7062" y="4052"/>
                <a:ext cx="1" cy="906"/>
              </a:xfrm>
              <a:prstGeom prst="straightConnector1">
                <a:avLst/>
              </a:prstGeom>
              <a:noFill/>
              <a:ln w="9525">
                <a:solidFill>
                  <a:srgbClr val="000000"/>
                </a:solidFill>
                <a:round/>
                <a:headEnd/>
                <a:tailEnd/>
              </a:ln>
            </p:spPr>
          </p:cxnSp>
        </p:grpSp>
        <p:grpSp>
          <p:nvGrpSpPr>
            <p:cNvPr id="11" name="Group 33"/>
            <p:cNvGrpSpPr>
              <a:grpSpLocks/>
            </p:cNvGrpSpPr>
            <p:nvPr/>
          </p:nvGrpSpPr>
          <p:grpSpPr bwMode="auto">
            <a:xfrm>
              <a:off x="5024438" y="1214438"/>
              <a:ext cx="919162" cy="1028700"/>
              <a:chOff x="9397" y="3357"/>
              <a:chExt cx="1447" cy="1620"/>
            </a:xfrm>
          </p:grpSpPr>
          <p:sp>
            <p:nvSpPr>
              <p:cNvPr id="44" name="Text Box 293"/>
              <p:cNvSpPr txBox="1">
                <a:spLocks noChangeArrowheads="1"/>
              </p:cNvSpPr>
              <p:nvPr/>
            </p:nvSpPr>
            <p:spPr bwMode="auto">
              <a:xfrm>
                <a:off x="9397" y="4451"/>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2007</a:t>
                </a:r>
                <a:endParaRPr lang="en-US">
                  <a:solidFill>
                    <a:prstClr val="black"/>
                  </a:solidFill>
                </a:endParaRPr>
              </a:p>
            </p:txBody>
          </p:sp>
          <p:sp>
            <p:nvSpPr>
              <p:cNvPr id="45" name="AutoShape 294"/>
              <p:cNvSpPr>
                <a:spLocks noChangeArrowheads="1"/>
              </p:cNvSpPr>
              <p:nvPr/>
            </p:nvSpPr>
            <p:spPr bwMode="auto">
              <a:xfrm>
                <a:off x="9444" y="3357"/>
                <a:ext cx="1400" cy="1075"/>
              </a:xfrm>
              <a:prstGeom prst="roundRect">
                <a:avLst>
                  <a:gd name="adj" fmla="val 16667"/>
                </a:avLst>
              </a:prstGeom>
              <a:solidFill>
                <a:srgbClr val="8DB3E2"/>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WIE Magazine launched</a:t>
                </a:r>
                <a:endParaRPr lang="en-US" dirty="0">
                  <a:solidFill>
                    <a:prstClr val="black"/>
                  </a:solidFill>
                </a:endParaRPr>
              </a:p>
            </p:txBody>
          </p:sp>
          <p:cxnSp>
            <p:nvCxnSpPr>
              <p:cNvPr id="46" name="AutoShape 295"/>
              <p:cNvCxnSpPr>
                <a:cxnSpLocks noChangeShapeType="1"/>
              </p:cNvCxnSpPr>
              <p:nvPr/>
            </p:nvCxnSpPr>
            <p:spPr bwMode="auto">
              <a:xfrm>
                <a:off x="10191" y="4432"/>
                <a:ext cx="1" cy="545"/>
              </a:xfrm>
              <a:prstGeom prst="straightConnector1">
                <a:avLst/>
              </a:prstGeom>
              <a:noFill/>
              <a:ln w="9525">
                <a:solidFill>
                  <a:srgbClr val="000000"/>
                </a:solidFill>
                <a:round/>
                <a:headEnd/>
                <a:tailEnd/>
              </a:ln>
            </p:spPr>
          </p:cxnSp>
        </p:grpSp>
        <p:grpSp>
          <p:nvGrpSpPr>
            <p:cNvPr id="12" name="Group 29"/>
            <p:cNvGrpSpPr>
              <a:grpSpLocks/>
            </p:cNvGrpSpPr>
            <p:nvPr/>
          </p:nvGrpSpPr>
          <p:grpSpPr bwMode="auto">
            <a:xfrm>
              <a:off x="1916113" y="2230438"/>
              <a:ext cx="1187450" cy="1192212"/>
              <a:chOff x="4503" y="4958"/>
              <a:chExt cx="1870" cy="1878"/>
            </a:xfrm>
          </p:grpSpPr>
          <p:sp>
            <p:nvSpPr>
              <p:cNvPr id="41" name="AutoShape 286"/>
              <p:cNvSpPr>
                <a:spLocks noChangeArrowheads="1"/>
              </p:cNvSpPr>
              <p:nvPr/>
            </p:nvSpPr>
            <p:spPr bwMode="auto">
              <a:xfrm>
                <a:off x="4503" y="5550"/>
                <a:ext cx="1870" cy="1286"/>
              </a:xfrm>
              <a:prstGeom prst="roundRect">
                <a:avLst>
                  <a:gd name="adj" fmla="val 16667"/>
                </a:avLst>
              </a:prstGeom>
              <a:solidFill>
                <a:srgbClr val="C2D69B"/>
              </a:solidFill>
              <a:ln w="9525">
                <a:solidFill>
                  <a:srgbClr val="000000"/>
                </a:solidFill>
                <a:round/>
                <a:headEnd/>
                <a:tailEnd/>
              </a:ln>
            </p:spPr>
            <p:txBody>
              <a:bodyPr/>
              <a:lstStyle/>
              <a:p>
                <a:pPr algn="ctr" defTabSz="914377"/>
                <a:r>
                  <a:rPr lang="en-US" sz="1100">
                    <a:solidFill>
                      <a:prstClr val="black"/>
                    </a:solidFill>
                    <a:cs typeface="Times New Roman" pitchFamily="18" charset="0"/>
                  </a:rPr>
                  <a:t>WIE changed from ad-hoc to standing committee</a:t>
                </a:r>
                <a:endParaRPr lang="en-US">
                  <a:solidFill>
                    <a:prstClr val="black"/>
                  </a:solidFill>
                </a:endParaRPr>
              </a:p>
            </p:txBody>
          </p:sp>
          <p:sp>
            <p:nvSpPr>
              <p:cNvPr id="42" name="Text Box 287"/>
              <p:cNvSpPr txBox="1">
                <a:spLocks noChangeArrowheads="1"/>
              </p:cNvSpPr>
              <p:nvPr/>
            </p:nvSpPr>
            <p:spPr bwMode="auto">
              <a:xfrm>
                <a:off x="5304" y="5115"/>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1997</a:t>
                </a:r>
                <a:endParaRPr lang="en-US">
                  <a:solidFill>
                    <a:prstClr val="black"/>
                  </a:solidFill>
                </a:endParaRPr>
              </a:p>
            </p:txBody>
          </p:sp>
          <p:cxnSp>
            <p:nvCxnSpPr>
              <p:cNvPr id="43" name="AutoShape 298"/>
              <p:cNvCxnSpPr>
                <a:cxnSpLocks noChangeShapeType="1"/>
              </p:cNvCxnSpPr>
              <p:nvPr/>
            </p:nvCxnSpPr>
            <p:spPr bwMode="auto">
              <a:xfrm>
                <a:off x="5304" y="4958"/>
                <a:ext cx="0" cy="592"/>
              </a:xfrm>
              <a:prstGeom prst="straightConnector1">
                <a:avLst/>
              </a:prstGeom>
              <a:noFill/>
              <a:ln w="9525">
                <a:solidFill>
                  <a:srgbClr val="000000"/>
                </a:solidFill>
                <a:round/>
                <a:headEnd/>
                <a:tailEnd/>
              </a:ln>
            </p:spPr>
          </p:cxnSp>
        </p:grpSp>
        <p:grpSp>
          <p:nvGrpSpPr>
            <p:cNvPr id="13" name="Group 25"/>
            <p:cNvGrpSpPr>
              <a:grpSpLocks/>
            </p:cNvGrpSpPr>
            <p:nvPr/>
          </p:nvGrpSpPr>
          <p:grpSpPr bwMode="auto">
            <a:xfrm>
              <a:off x="4419600" y="2230437"/>
              <a:ext cx="869950" cy="825435"/>
              <a:chOff x="8445" y="4958"/>
              <a:chExt cx="1370" cy="1301"/>
            </a:xfrm>
          </p:grpSpPr>
          <p:sp>
            <p:nvSpPr>
              <p:cNvPr id="38" name="AutoShape 291"/>
              <p:cNvSpPr>
                <a:spLocks noChangeArrowheads="1"/>
              </p:cNvSpPr>
              <p:nvPr/>
            </p:nvSpPr>
            <p:spPr bwMode="auto">
              <a:xfrm>
                <a:off x="8445" y="5553"/>
                <a:ext cx="1282" cy="706"/>
              </a:xfrm>
              <a:prstGeom prst="roundRect">
                <a:avLst>
                  <a:gd name="adj" fmla="val 16667"/>
                </a:avLst>
              </a:prstGeom>
              <a:solidFill>
                <a:srgbClr val="CCC0D9"/>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3,000 members</a:t>
                </a:r>
                <a:endParaRPr lang="en-US" dirty="0">
                  <a:solidFill>
                    <a:prstClr val="black"/>
                  </a:solidFill>
                </a:endParaRPr>
              </a:p>
            </p:txBody>
          </p:sp>
          <p:sp>
            <p:nvSpPr>
              <p:cNvPr id="39" name="Text Box 292"/>
              <p:cNvSpPr txBox="1">
                <a:spLocks noChangeArrowheads="1"/>
              </p:cNvSpPr>
              <p:nvPr/>
            </p:nvSpPr>
            <p:spPr bwMode="auto">
              <a:xfrm>
                <a:off x="8980" y="5052"/>
                <a:ext cx="835"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2001</a:t>
                </a:r>
                <a:endParaRPr lang="en-US">
                  <a:solidFill>
                    <a:prstClr val="black"/>
                  </a:solidFill>
                </a:endParaRPr>
              </a:p>
            </p:txBody>
          </p:sp>
          <p:cxnSp>
            <p:nvCxnSpPr>
              <p:cNvPr id="40" name="AutoShape 299"/>
              <p:cNvCxnSpPr>
                <a:cxnSpLocks noChangeShapeType="1"/>
              </p:cNvCxnSpPr>
              <p:nvPr/>
            </p:nvCxnSpPr>
            <p:spPr bwMode="auto">
              <a:xfrm>
                <a:off x="8927" y="4958"/>
                <a:ext cx="0" cy="576"/>
              </a:xfrm>
              <a:prstGeom prst="straightConnector1">
                <a:avLst/>
              </a:prstGeom>
              <a:noFill/>
              <a:ln w="9525">
                <a:solidFill>
                  <a:srgbClr val="000000"/>
                </a:solidFill>
                <a:round/>
                <a:headEnd/>
                <a:tailEnd/>
              </a:ln>
            </p:spPr>
          </p:cxnSp>
        </p:grpSp>
        <p:grpSp>
          <p:nvGrpSpPr>
            <p:cNvPr id="14" name="Group 21"/>
            <p:cNvGrpSpPr>
              <a:grpSpLocks/>
            </p:cNvGrpSpPr>
            <p:nvPr/>
          </p:nvGrpSpPr>
          <p:grpSpPr bwMode="auto">
            <a:xfrm>
              <a:off x="6122988" y="1023938"/>
              <a:ext cx="1019175" cy="1212850"/>
              <a:chOff x="11127" y="3058"/>
              <a:chExt cx="1606" cy="1910"/>
            </a:xfrm>
          </p:grpSpPr>
          <p:sp>
            <p:nvSpPr>
              <p:cNvPr id="35" name="AutoShape 301"/>
              <p:cNvSpPr>
                <a:spLocks noChangeArrowheads="1"/>
              </p:cNvSpPr>
              <p:nvPr/>
            </p:nvSpPr>
            <p:spPr bwMode="auto">
              <a:xfrm>
                <a:off x="11388" y="3058"/>
                <a:ext cx="1345" cy="1016"/>
              </a:xfrm>
              <a:prstGeom prst="roundRect">
                <a:avLst>
                  <a:gd name="adj" fmla="val 16667"/>
                </a:avLst>
              </a:prstGeom>
              <a:solidFill>
                <a:srgbClr val="B6DDE8"/>
              </a:solidFill>
              <a:ln w="9525">
                <a:solidFill>
                  <a:srgbClr val="000000"/>
                </a:solidFill>
                <a:round/>
                <a:headEnd/>
                <a:tailEnd/>
              </a:ln>
            </p:spPr>
            <p:txBody>
              <a:bodyPr/>
              <a:lstStyle/>
              <a:p>
                <a:pPr algn="ctr" defTabSz="914377"/>
                <a:r>
                  <a:rPr lang="en-US" sz="1100">
                    <a:solidFill>
                      <a:prstClr val="black"/>
                    </a:solidFill>
                    <a:cs typeface="Times New Roman" pitchFamily="18" charset="0"/>
                  </a:rPr>
                  <a:t>Report to MELCC (MGA)</a:t>
                </a:r>
                <a:endParaRPr lang="en-US">
                  <a:solidFill>
                    <a:prstClr val="black"/>
                  </a:solidFill>
                </a:endParaRPr>
              </a:p>
            </p:txBody>
          </p:sp>
          <p:sp>
            <p:nvSpPr>
              <p:cNvPr id="36" name="Text Box 302"/>
              <p:cNvSpPr txBox="1">
                <a:spLocks noChangeArrowheads="1"/>
              </p:cNvSpPr>
              <p:nvPr/>
            </p:nvSpPr>
            <p:spPr bwMode="auto">
              <a:xfrm>
                <a:off x="11127" y="4129"/>
                <a:ext cx="794" cy="416"/>
              </a:xfrm>
              <a:prstGeom prst="rect">
                <a:avLst/>
              </a:prstGeom>
              <a:solidFill>
                <a:srgbClr val="FFFFFF"/>
              </a:solidFill>
              <a:ln w="9525">
                <a:noFill/>
                <a:miter lim="800000"/>
                <a:headEnd/>
                <a:tailEnd/>
              </a:ln>
            </p:spPr>
            <p:txBody>
              <a:bodyPr/>
              <a:lstStyle/>
              <a:p>
                <a:pPr defTabSz="914377"/>
                <a:r>
                  <a:rPr lang="en-US" sz="1100" b="1">
                    <a:solidFill>
                      <a:prstClr val="black"/>
                    </a:solidFill>
                    <a:cs typeface="Times New Roman" pitchFamily="18" charset="0"/>
                  </a:rPr>
                  <a:t>2012</a:t>
                </a:r>
                <a:endParaRPr lang="en-US">
                  <a:solidFill>
                    <a:prstClr val="black"/>
                  </a:solidFill>
                </a:endParaRPr>
              </a:p>
            </p:txBody>
          </p:sp>
          <p:cxnSp>
            <p:nvCxnSpPr>
              <p:cNvPr id="37" name="AutoShape 303"/>
              <p:cNvCxnSpPr>
                <a:cxnSpLocks noChangeShapeType="1"/>
              </p:cNvCxnSpPr>
              <p:nvPr/>
            </p:nvCxnSpPr>
            <p:spPr bwMode="auto">
              <a:xfrm>
                <a:off x="11921" y="4074"/>
                <a:ext cx="1" cy="894"/>
              </a:xfrm>
              <a:prstGeom prst="straightConnector1">
                <a:avLst/>
              </a:prstGeom>
              <a:noFill/>
              <a:ln w="9525">
                <a:solidFill>
                  <a:srgbClr val="000000"/>
                </a:solidFill>
                <a:round/>
                <a:headEnd/>
                <a:tailEnd/>
              </a:ln>
            </p:spPr>
          </p:cxnSp>
        </p:grpSp>
        <p:grpSp>
          <p:nvGrpSpPr>
            <p:cNvPr id="15" name="Group 17"/>
            <p:cNvGrpSpPr>
              <a:grpSpLocks/>
            </p:cNvGrpSpPr>
            <p:nvPr/>
          </p:nvGrpSpPr>
          <p:grpSpPr bwMode="auto">
            <a:xfrm>
              <a:off x="5375275" y="2230438"/>
              <a:ext cx="1082675" cy="1587500"/>
              <a:chOff x="9949" y="4958"/>
              <a:chExt cx="1704" cy="2501"/>
            </a:xfrm>
          </p:grpSpPr>
          <p:sp>
            <p:nvSpPr>
              <p:cNvPr id="32" name="AutoShape 304"/>
              <p:cNvSpPr>
                <a:spLocks noChangeArrowheads="1"/>
              </p:cNvSpPr>
              <p:nvPr/>
            </p:nvSpPr>
            <p:spPr bwMode="auto">
              <a:xfrm>
                <a:off x="9949" y="5949"/>
                <a:ext cx="1704" cy="1510"/>
              </a:xfrm>
              <a:prstGeom prst="roundRect">
                <a:avLst>
                  <a:gd name="adj" fmla="val 16667"/>
                </a:avLst>
              </a:prstGeom>
              <a:solidFill>
                <a:srgbClr val="938953"/>
              </a:solidFill>
              <a:ln w="9525">
                <a:solidFill>
                  <a:srgbClr val="000000"/>
                </a:solidFill>
                <a:round/>
                <a:headEnd/>
                <a:tailEnd/>
              </a:ln>
            </p:spPr>
            <p:txBody>
              <a:bodyPr/>
              <a:lstStyle/>
              <a:p>
                <a:pPr algn="ctr" defTabSz="914377"/>
                <a:r>
                  <a:rPr lang="en-US" sz="1100">
                    <a:solidFill>
                      <a:prstClr val="black"/>
                    </a:solidFill>
                    <a:cs typeface="Times New Roman" pitchFamily="18" charset="0"/>
                  </a:rPr>
                  <a:t>Staff with EAB &amp;</a:t>
                </a:r>
                <a:endParaRPr lang="en-US" sz="900">
                  <a:solidFill>
                    <a:prstClr val="black"/>
                  </a:solidFill>
                </a:endParaRPr>
              </a:p>
              <a:p>
                <a:pPr algn="ctr" defTabSz="914377"/>
                <a:r>
                  <a:rPr lang="en-US" sz="1100">
                    <a:solidFill>
                      <a:prstClr val="black"/>
                    </a:solidFill>
                    <a:cs typeface="Times New Roman" pitchFamily="18" charset="0"/>
                  </a:rPr>
                  <a:t>Committee report to IEEE BoD</a:t>
                </a:r>
                <a:endParaRPr lang="en-US">
                  <a:solidFill>
                    <a:prstClr val="black"/>
                  </a:solidFill>
                </a:endParaRPr>
              </a:p>
            </p:txBody>
          </p:sp>
          <p:sp>
            <p:nvSpPr>
              <p:cNvPr id="33" name="Text Box 305"/>
              <p:cNvSpPr txBox="1">
                <a:spLocks noChangeArrowheads="1"/>
              </p:cNvSpPr>
              <p:nvPr/>
            </p:nvSpPr>
            <p:spPr bwMode="auto">
              <a:xfrm>
                <a:off x="10750" y="551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2008</a:t>
                </a:r>
                <a:endParaRPr lang="en-US">
                  <a:solidFill>
                    <a:prstClr val="black"/>
                  </a:solidFill>
                </a:endParaRPr>
              </a:p>
            </p:txBody>
          </p:sp>
          <p:cxnSp>
            <p:nvCxnSpPr>
              <p:cNvPr id="34" name="AutoShape 306"/>
              <p:cNvCxnSpPr>
                <a:cxnSpLocks noChangeShapeType="1"/>
              </p:cNvCxnSpPr>
              <p:nvPr/>
            </p:nvCxnSpPr>
            <p:spPr bwMode="auto">
              <a:xfrm>
                <a:off x="10750" y="4958"/>
                <a:ext cx="0" cy="991"/>
              </a:xfrm>
              <a:prstGeom prst="straightConnector1">
                <a:avLst/>
              </a:prstGeom>
              <a:noFill/>
              <a:ln w="9525">
                <a:solidFill>
                  <a:srgbClr val="000000"/>
                </a:solidFill>
                <a:round/>
                <a:headEnd/>
                <a:tailEnd/>
              </a:ln>
            </p:spPr>
          </p:cxnSp>
        </p:grpSp>
        <p:grpSp>
          <p:nvGrpSpPr>
            <p:cNvPr id="16" name="Group 13"/>
            <p:cNvGrpSpPr>
              <a:grpSpLocks/>
            </p:cNvGrpSpPr>
            <p:nvPr/>
          </p:nvGrpSpPr>
          <p:grpSpPr bwMode="auto">
            <a:xfrm>
              <a:off x="-46038" y="1023938"/>
              <a:ext cx="1243013" cy="1206500"/>
              <a:chOff x="1412" y="3058"/>
              <a:chExt cx="1957" cy="1900"/>
            </a:xfrm>
          </p:grpSpPr>
          <p:sp>
            <p:nvSpPr>
              <p:cNvPr id="29" name="Text Box 307"/>
              <p:cNvSpPr txBox="1">
                <a:spLocks noChangeArrowheads="1"/>
              </p:cNvSpPr>
              <p:nvPr/>
            </p:nvSpPr>
            <p:spPr bwMode="auto">
              <a:xfrm>
                <a:off x="2047" y="405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1994</a:t>
                </a:r>
                <a:endParaRPr lang="en-US">
                  <a:solidFill>
                    <a:prstClr val="black"/>
                  </a:solidFill>
                </a:endParaRPr>
              </a:p>
            </p:txBody>
          </p:sp>
          <p:sp>
            <p:nvSpPr>
              <p:cNvPr id="30" name="AutoShape 308"/>
              <p:cNvSpPr>
                <a:spLocks noChangeArrowheads="1"/>
              </p:cNvSpPr>
              <p:nvPr/>
            </p:nvSpPr>
            <p:spPr bwMode="auto">
              <a:xfrm>
                <a:off x="1412" y="3058"/>
                <a:ext cx="1957" cy="975"/>
              </a:xfrm>
              <a:prstGeom prst="roundRect">
                <a:avLst>
                  <a:gd name="adj" fmla="val 16667"/>
                </a:avLst>
              </a:prstGeom>
              <a:solidFill>
                <a:srgbClr val="D99594"/>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Report to IEEE Board of Directors (</a:t>
                </a:r>
                <a:r>
                  <a:rPr lang="en-US" sz="1100" dirty="0" err="1">
                    <a:solidFill>
                      <a:prstClr val="black"/>
                    </a:solidFill>
                    <a:cs typeface="Times New Roman" pitchFamily="18" charset="0"/>
                  </a:rPr>
                  <a:t>BoD</a:t>
                </a:r>
                <a:r>
                  <a:rPr lang="en-US" sz="1100" dirty="0">
                    <a:solidFill>
                      <a:prstClr val="black"/>
                    </a:solidFill>
                    <a:cs typeface="Times New Roman" pitchFamily="18" charset="0"/>
                  </a:rPr>
                  <a:t>)</a:t>
                </a:r>
                <a:endParaRPr lang="en-US" dirty="0">
                  <a:solidFill>
                    <a:prstClr val="black"/>
                  </a:solidFill>
                </a:endParaRPr>
              </a:p>
            </p:txBody>
          </p:sp>
          <p:cxnSp>
            <p:nvCxnSpPr>
              <p:cNvPr id="31" name="AutoShape 309"/>
              <p:cNvCxnSpPr>
                <a:cxnSpLocks noChangeShapeType="1"/>
              </p:cNvCxnSpPr>
              <p:nvPr/>
            </p:nvCxnSpPr>
            <p:spPr bwMode="auto">
              <a:xfrm>
                <a:off x="2841" y="4033"/>
                <a:ext cx="1" cy="925"/>
              </a:xfrm>
              <a:prstGeom prst="straightConnector1">
                <a:avLst/>
              </a:prstGeom>
              <a:noFill/>
              <a:ln w="9525">
                <a:solidFill>
                  <a:srgbClr val="000000"/>
                </a:solidFill>
                <a:round/>
                <a:headEnd/>
                <a:tailEnd/>
              </a:ln>
            </p:spPr>
          </p:cxnSp>
        </p:grpSp>
        <p:grpSp>
          <p:nvGrpSpPr>
            <p:cNvPr id="17" name="Group 9"/>
            <p:cNvGrpSpPr>
              <a:grpSpLocks/>
            </p:cNvGrpSpPr>
            <p:nvPr/>
          </p:nvGrpSpPr>
          <p:grpSpPr bwMode="auto">
            <a:xfrm>
              <a:off x="3336925" y="2230438"/>
              <a:ext cx="1082675" cy="1825625"/>
              <a:chOff x="6741" y="4958"/>
              <a:chExt cx="1704" cy="2875"/>
            </a:xfrm>
          </p:grpSpPr>
          <p:sp>
            <p:nvSpPr>
              <p:cNvPr id="26" name="AutoShape 310"/>
              <p:cNvSpPr>
                <a:spLocks noChangeArrowheads="1"/>
              </p:cNvSpPr>
              <p:nvPr/>
            </p:nvSpPr>
            <p:spPr bwMode="auto">
              <a:xfrm>
                <a:off x="6741" y="6536"/>
                <a:ext cx="1704" cy="1297"/>
              </a:xfrm>
              <a:prstGeom prst="roundRect">
                <a:avLst>
                  <a:gd name="adj" fmla="val 16667"/>
                </a:avLst>
              </a:prstGeom>
              <a:solidFill>
                <a:srgbClr val="92CDDC"/>
              </a:solidFill>
              <a:ln w="9525">
                <a:solidFill>
                  <a:srgbClr val="000000"/>
                </a:solidFill>
                <a:round/>
                <a:headEnd/>
                <a:tailEnd/>
              </a:ln>
            </p:spPr>
            <p:txBody>
              <a:bodyPr/>
              <a:lstStyle/>
              <a:p>
                <a:pPr algn="ctr" defTabSz="914377"/>
                <a:r>
                  <a:rPr lang="en-US" sz="1100">
                    <a:solidFill>
                      <a:prstClr val="black"/>
                    </a:solidFill>
                    <a:cs typeface="Times New Roman" pitchFamily="18" charset="0"/>
                  </a:rPr>
                  <a:t>$25 membership dues introduced</a:t>
                </a:r>
                <a:endParaRPr lang="en-US">
                  <a:solidFill>
                    <a:prstClr val="black"/>
                  </a:solidFill>
                </a:endParaRPr>
              </a:p>
            </p:txBody>
          </p:sp>
          <p:sp>
            <p:nvSpPr>
              <p:cNvPr id="27" name="Text Box 311"/>
              <p:cNvSpPr txBox="1">
                <a:spLocks noChangeArrowheads="1"/>
              </p:cNvSpPr>
              <p:nvPr/>
            </p:nvSpPr>
            <p:spPr bwMode="auto">
              <a:xfrm>
                <a:off x="7542" y="6109"/>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1999</a:t>
                </a:r>
                <a:endParaRPr lang="en-US">
                  <a:solidFill>
                    <a:prstClr val="black"/>
                  </a:solidFill>
                </a:endParaRPr>
              </a:p>
            </p:txBody>
          </p:sp>
          <p:cxnSp>
            <p:nvCxnSpPr>
              <p:cNvPr id="28" name="AutoShape 312"/>
              <p:cNvCxnSpPr>
                <a:cxnSpLocks noChangeShapeType="1"/>
              </p:cNvCxnSpPr>
              <p:nvPr/>
            </p:nvCxnSpPr>
            <p:spPr bwMode="auto">
              <a:xfrm>
                <a:off x="7542" y="4958"/>
                <a:ext cx="1" cy="1578"/>
              </a:xfrm>
              <a:prstGeom prst="straightConnector1">
                <a:avLst/>
              </a:prstGeom>
              <a:noFill/>
              <a:ln w="9525">
                <a:solidFill>
                  <a:srgbClr val="000000"/>
                </a:solidFill>
                <a:round/>
                <a:headEnd/>
                <a:tailEnd/>
              </a:ln>
            </p:spPr>
          </p:cxnSp>
        </p:grpSp>
        <p:grpSp>
          <p:nvGrpSpPr>
            <p:cNvPr id="18" name="Group 5"/>
            <p:cNvGrpSpPr>
              <a:grpSpLocks/>
            </p:cNvGrpSpPr>
            <p:nvPr/>
          </p:nvGrpSpPr>
          <p:grpSpPr bwMode="auto">
            <a:xfrm>
              <a:off x="7278688" y="663575"/>
              <a:ext cx="1111250" cy="1570038"/>
              <a:chOff x="12948" y="2490"/>
              <a:chExt cx="1751" cy="2472"/>
            </a:xfrm>
          </p:grpSpPr>
          <p:sp>
            <p:nvSpPr>
              <p:cNvPr id="23" name="Text Box 293"/>
              <p:cNvSpPr txBox="1">
                <a:spLocks noChangeArrowheads="1"/>
              </p:cNvSpPr>
              <p:nvPr/>
            </p:nvSpPr>
            <p:spPr bwMode="auto">
              <a:xfrm>
                <a:off x="12948" y="3636"/>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2014</a:t>
                </a:r>
                <a:endParaRPr lang="en-US">
                  <a:solidFill>
                    <a:prstClr val="black"/>
                  </a:solidFill>
                </a:endParaRPr>
              </a:p>
            </p:txBody>
          </p:sp>
          <p:sp>
            <p:nvSpPr>
              <p:cNvPr id="24" name="AutoShape 294"/>
              <p:cNvSpPr>
                <a:spLocks noChangeArrowheads="1"/>
              </p:cNvSpPr>
              <p:nvPr/>
            </p:nvSpPr>
            <p:spPr bwMode="auto">
              <a:xfrm>
                <a:off x="13104" y="2490"/>
                <a:ext cx="1595" cy="1075"/>
              </a:xfrm>
              <a:prstGeom prst="roundRect">
                <a:avLst>
                  <a:gd name="adj" fmla="val 16667"/>
                </a:avLst>
              </a:prstGeom>
              <a:solidFill>
                <a:srgbClr val="B2A1C7"/>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20</a:t>
                </a:r>
                <a:r>
                  <a:rPr lang="en-US" sz="1100" baseline="30000" dirty="0">
                    <a:solidFill>
                      <a:prstClr val="black"/>
                    </a:solidFill>
                    <a:cs typeface="Times New Roman" pitchFamily="18" charset="0"/>
                  </a:rPr>
                  <a:t>th</a:t>
                </a:r>
                <a:r>
                  <a:rPr lang="en-US" sz="1100" dirty="0">
                    <a:solidFill>
                      <a:prstClr val="black"/>
                    </a:solidFill>
                    <a:cs typeface="Times New Roman" pitchFamily="18" charset="0"/>
                  </a:rPr>
                  <a:t> Anniversary Celebration</a:t>
                </a:r>
                <a:endParaRPr lang="en-US" dirty="0">
                  <a:solidFill>
                    <a:prstClr val="black"/>
                  </a:solidFill>
                </a:endParaRPr>
              </a:p>
            </p:txBody>
          </p:sp>
          <p:cxnSp>
            <p:nvCxnSpPr>
              <p:cNvPr id="25" name="AutoShape 295"/>
              <p:cNvCxnSpPr>
                <a:cxnSpLocks noChangeShapeType="1"/>
              </p:cNvCxnSpPr>
              <p:nvPr/>
            </p:nvCxnSpPr>
            <p:spPr bwMode="auto">
              <a:xfrm>
                <a:off x="13852" y="3565"/>
                <a:ext cx="0" cy="1397"/>
              </a:xfrm>
              <a:prstGeom prst="straightConnector1">
                <a:avLst/>
              </a:prstGeom>
              <a:noFill/>
              <a:ln w="9525">
                <a:solidFill>
                  <a:srgbClr val="000000"/>
                </a:solidFill>
                <a:round/>
                <a:headEnd/>
                <a:tailEnd/>
              </a:ln>
            </p:spPr>
          </p:cxnSp>
        </p:grpSp>
        <p:grpSp>
          <p:nvGrpSpPr>
            <p:cNvPr id="19" name="Group 1"/>
            <p:cNvGrpSpPr>
              <a:grpSpLocks/>
            </p:cNvGrpSpPr>
            <p:nvPr/>
          </p:nvGrpSpPr>
          <p:grpSpPr bwMode="auto">
            <a:xfrm>
              <a:off x="6700838" y="2236788"/>
              <a:ext cx="836612" cy="927100"/>
              <a:chOff x="11993" y="5727"/>
              <a:chExt cx="1318" cy="1459"/>
            </a:xfrm>
          </p:grpSpPr>
          <p:sp>
            <p:nvSpPr>
              <p:cNvPr id="20" name="AutoShape 296"/>
              <p:cNvSpPr>
                <a:spLocks noChangeArrowheads="1"/>
              </p:cNvSpPr>
              <p:nvPr/>
            </p:nvSpPr>
            <p:spPr bwMode="auto">
              <a:xfrm>
                <a:off x="11993" y="6480"/>
                <a:ext cx="1318" cy="706"/>
              </a:xfrm>
              <a:prstGeom prst="roundRect">
                <a:avLst>
                  <a:gd name="adj" fmla="val 16667"/>
                </a:avLst>
              </a:prstGeom>
              <a:solidFill>
                <a:srgbClr val="E5B8B7"/>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15,000 members</a:t>
                </a:r>
                <a:endParaRPr lang="en-US" dirty="0">
                  <a:solidFill>
                    <a:prstClr val="black"/>
                  </a:solidFill>
                </a:endParaRPr>
              </a:p>
            </p:txBody>
          </p:sp>
          <p:sp>
            <p:nvSpPr>
              <p:cNvPr id="21" name="Text Box 297"/>
              <p:cNvSpPr txBox="1">
                <a:spLocks noChangeArrowheads="1"/>
              </p:cNvSpPr>
              <p:nvPr/>
            </p:nvSpPr>
            <p:spPr bwMode="auto">
              <a:xfrm>
                <a:off x="12408" y="6026"/>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2013</a:t>
                </a:r>
                <a:endParaRPr lang="en-US">
                  <a:solidFill>
                    <a:prstClr val="black"/>
                  </a:solidFill>
                </a:endParaRPr>
              </a:p>
            </p:txBody>
          </p:sp>
          <p:cxnSp>
            <p:nvCxnSpPr>
              <p:cNvPr id="22" name="AutoShape 300"/>
              <p:cNvCxnSpPr>
                <a:cxnSpLocks noChangeShapeType="1"/>
              </p:cNvCxnSpPr>
              <p:nvPr/>
            </p:nvCxnSpPr>
            <p:spPr bwMode="auto">
              <a:xfrm>
                <a:off x="12332" y="5727"/>
                <a:ext cx="1" cy="753"/>
              </a:xfrm>
              <a:prstGeom prst="straightConnector1">
                <a:avLst/>
              </a:prstGeom>
              <a:noFill/>
              <a:ln w="9525">
                <a:solidFill>
                  <a:srgbClr val="000000"/>
                </a:solidFill>
                <a:round/>
                <a:headEnd/>
                <a:tailEnd/>
              </a:ln>
            </p:spPr>
          </p:cxnSp>
        </p:grpSp>
      </p:grpSp>
      <p:sp>
        <p:nvSpPr>
          <p:cNvPr id="3" name="TextBox 2">
            <a:extLst>
              <a:ext uri="{FF2B5EF4-FFF2-40B4-BE49-F238E27FC236}">
                <a16:creationId xmlns:a16="http://schemas.microsoft.com/office/drawing/2014/main" id="{83D1D1B8-46A9-4737-B8EC-553D7BB6012A}"/>
              </a:ext>
            </a:extLst>
          </p:cNvPr>
          <p:cNvSpPr txBox="1"/>
          <p:nvPr/>
        </p:nvSpPr>
        <p:spPr>
          <a:xfrm>
            <a:off x="6543214" y="3184260"/>
            <a:ext cx="2600181" cy="1492716"/>
          </a:xfrm>
          <a:prstGeom prst="rect">
            <a:avLst/>
          </a:prstGeom>
          <a:noFill/>
          <a:ln>
            <a:solidFill>
              <a:srgbClr val="792A80"/>
            </a:solidFill>
          </a:ln>
        </p:spPr>
        <p:txBody>
          <a:bodyPr wrap="square" rtlCol="0">
            <a:spAutoFit/>
          </a:bodyPr>
          <a:lstStyle/>
          <a:p>
            <a:r>
              <a:rPr lang="en-US" sz="1300" b="1" dirty="0"/>
              <a:t>WIE</a:t>
            </a:r>
            <a:r>
              <a:rPr lang="en-US" sz="1300" dirty="0"/>
              <a:t> – women in engineering</a:t>
            </a:r>
          </a:p>
          <a:p>
            <a:r>
              <a:rPr lang="en-US" sz="1300" b="1" dirty="0" err="1"/>
              <a:t>BoD</a:t>
            </a:r>
            <a:r>
              <a:rPr lang="en-US" sz="1300" dirty="0"/>
              <a:t> – Board of Directors</a:t>
            </a:r>
          </a:p>
          <a:p>
            <a:r>
              <a:rPr lang="en-US" sz="1300" b="1" dirty="0"/>
              <a:t>EAB</a:t>
            </a:r>
            <a:r>
              <a:rPr lang="en-US" sz="1300" dirty="0"/>
              <a:t> – Educational Activities Board</a:t>
            </a:r>
          </a:p>
          <a:p>
            <a:r>
              <a:rPr lang="en-US" sz="1300" b="1" dirty="0"/>
              <a:t>MELCC</a:t>
            </a:r>
            <a:r>
              <a:rPr lang="en-US" sz="1300" dirty="0"/>
              <a:t> – Member Engagement and </a:t>
            </a:r>
          </a:p>
          <a:p>
            <a:r>
              <a:rPr lang="en-US" sz="1300" dirty="0"/>
              <a:t>     Life Cycle Committee (now MGA)</a:t>
            </a:r>
          </a:p>
          <a:p>
            <a:r>
              <a:rPr lang="en-US" sz="1300" b="1" dirty="0"/>
              <a:t>MGA</a:t>
            </a:r>
            <a:r>
              <a:rPr lang="en-US" sz="1300" dirty="0"/>
              <a:t> – Member Geographic    </a:t>
            </a:r>
          </a:p>
          <a:p>
            <a:r>
              <a:rPr lang="en-US" sz="1300" dirty="0"/>
              <a:t>             Activities</a:t>
            </a:r>
          </a:p>
        </p:txBody>
      </p:sp>
    </p:spTree>
    <p:extLst>
      <p:ext uri="{BB962C8B-B14F-4D97-AF65-F5344CB8AC3E}">
        <p14:creationId xmlns:p14="http://schemas.microsoft.com/office/powerpoint/2010/main" val="3847429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rmAutofit fontScale="90000"/>
          </a:bodyPr>
          <a:lstStyle/>
          <a:p>
            <a:r>
              <a:rPr lang="en-US" dirty="0"/>
              <a:t>IEEE WIE Quiz</a:t>
            </a:r>
          </a:p>
        </p:txBody>
      </p:sp>
      <p:sp>
        <p:nvSpPr>
          <p:cNvPr id="3" name="Subtitle 2">
            <a:extLst>
              <a:ext uri="{FF2B5EF4-FFF2-40B4-BE49-F238E27FC236}">
                <a16:creationId xmlns:a16="http://schemas.microsoft.com/office/drawing/2014/main" id="{D177C5A2-7C96-0E41-9898-4F59C7A9C1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8069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a:t>
            </a:r>
            <a:r>
              <a:rPr lang="en-US" sz="2000" dirty="0"/>
              <a:t>	</a:t>
            </a:r>
          </a:p>
          <a:p>
            <a:pPr marL="0" indent="0">
              <a:buNone/>
            </a:pPr>
            <a:endParaRPr lang="en-US" sz="20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41</a:t>
            </a:fld>
            <a:endParaRPr lang="en-US"/>
          </a:p>
        </p:txBody>
      </p:sp>
    </p:spTree>
    <p:extLst>
      <p:ext uri="{BB962C8B-B14F-4D97-AF65-F5344CB8AC3E}">
        <p14:creationId xmlns:p14="http://schemas.microsoft.com/office/powerpoint/2010/main" val="4284355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X     </a:t>
            </a:r>
            <a:r>
              <a:rPr lang="en-US" sz="2000" dirty="0"/>
              <a:t>	</a:t>
            </a:r>
          </a:p>
          <a:p>
            <a:pPr marL="0" indent="0">
              <a:buNone/>
            </a:pPr>
            <a:endParaRPr lang="en-US" sz="2000" dirty="0"/>
          </a:p>
          <a:p>
            <a:pPr marL="0" indent="0">
              <a:buNone/>
            </a:pPr>
            <a:endParaRPr lang="en-US" sz="20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42</a:t>
            </a:fld>
            <a:endParaRPr lang="en-US"/>
          </a:p>
        </p:txBody>
      </p:sp>
    </p:spTree>
    <p:extLst>
      <p:ext uri="{BB962C8B-B14F-4D97-AF65-F5344CB8AC3E}">
        <p14:creationId xmlns:p14="http://schemas.microsoft.com/office/powerpoint/2010/main" val="3662743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X     </a:t>
            </a:r>
            <a:r>
              <a:rPr lang="en-US" sz="2000" dirty="0"/>
              <a:t>	</a:t>
            </a:r>
          </a:p>
          <a:p>
            <a:pPr marL="0" indent="0">
              <a:buNone/>
            </a:pPr>
            <a:endParaRPr lang="en-US" sz="2000" dirty="0"/>
          </a:p>
          <a:p>
            <a:pPr marL="457200" indent="-457200">
              <a:buAutoNum type="arabicPeriod" startAt="2"/>
            </a:pPr>
            <a:r>
              <a:rPr lang="en-US" sz="2000" dirty="0"/>
              <a:t>Only IEEE members who identify themselves as female 		            may become members of IEEE WIE</a:t>
            </a:r>
          </a:p>
          <a:p>
            <a:pPr marL="0" indent="0">
              <a:buNone/>
            </a:pPr>
            <a:r>
              <a:rPr lang="en-US" sz="2000" dirty="0"/>
              <a:t>	True ____		False </a:t>
            </a:r>
            <a:r>
              <a:rPr lang="en-US" sz="2000" u="sng" dirty="0"/>
              <a:t>         </a:t>
            </a: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43</a:t>
            </a:fld>
            <a:endParaRPr lang="en-US"/>
          </a:p>
        </p:txBody>
      </p:sp>
    </p:spTree>
    <p:extLst>
      <p:ext uri="{BB962C8B-B14F-4D97-AF65-F5344CB8AC3E}">
        <p14:creationId xmlns:p14="http://schemas.microsoft.com/office/powerpoint/2010/main" val="3491506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X     </a:t>
            </a:r>
            <a:r>
              <a:rPr lang="en-US" sz="2000" dirty="0"/>
              <a:t>	</a:t>
            </a:r>
          </a:p>
          <a:p>
            <a:pPr marL="0" indent="0">
              <a:buNone/>
            </a:pPr>
            <a:endParaRPr lang="en-US" sz="2000" dirty="0"/>
          </a:p>
          <a:p>
            <a:pPr marL="457200" indent="-457200">
              <a:buAutoNum type="arabicPeriod" startAt="2"/>
            </a:pPr>
            <a:r>
              <a:rPr lang="en-US" sz="2000" dirty="0"/>
              <a:t>Only IEEE members who identify themselves as female 		            may become members of IEEE WIE</a:t>
            </a:r>
          </a:p>
          <a:p>
            <a:pPr marL="0" indent="0">
              <a:buNone/>
            </a:pPr>
            <a:r>
              <a:rPr lang="en-US" sz="2000" dirty="0"/>
              <a:t>	True ____		False </a:t>
            </a:r>
            <a:r>
              <a:rPr lang="en-US" sz="2000" u="sng" dirty="0"/>
              <a:t>    X     </a:t>
            </a:r>
            <a:r>
              <a:rPr lang="en-US" sz="2000" dirty="0"/>
              <a:t>	</a:t>
            </a:r>
          </a:p>
          <a:p>
            <a:pPr marL="0" indent="0">
              <a:buNone/>
            </a:pPr>
            <a:r>
              <a:rPr lang="en-US" sz="2000" dirty="0"/>
              <a:t>	</a:t>
            </a:r>
          </a:p>
          <a:p>
            <a:pPr marL="0" indent="0">
              <a:buNone/>
            </a:pPr>
            <a:r>
              <a:rPr lang="en-US" sz="2000" dirty="0"/>
              <a:t>	</a:t>
            </a:r>
          </a:p>
          <a:p>
            <a:pPr marL="0" indent="0">
              <a:buNone/>
            </a:pPr>
            <a:endParaRPr lang="en-US" sz="20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44</a:t>
            </a:fld>
            <a:endParaRPr lang="en-US"/>
          </a:p>
        </p:txBody>
      </p:sp>
    </p:spTree>
    <p:extLst>
      <p:ext uri="{BB962C8B-B14F-4D97-AF65-F5344CB8AC3E}">
        <p14:creationId xmlns:p14="http://schemas.microsoft.com/office/powerpoint/2010/main" val="2253869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X     </a:t>
            </a:r>
            <a:r>
              <a:rPr lang="en-US" sz="2000" dirty="0"/>
              <a:t>	</a:t>
            </a:r>
          </a:p>
          <a:p>
            <a:pPr marL="0" indent="0">
              <a:buNone/>
            </a:pPr>
            <a:endParaRPr lang="en-US" sz="2000" dirty="0"/>
          </a:p>
          <a:p>
            <a:pPr marL="457200" indent="-457200">
              <a:buAutoNum type="arabicPeriod" startAt="2"/>
            </a:pPr>
            <a:r>
              <a:rPr lang="en-US" sz="2000" dirty="0"/>
              <a:t>Only IEEE members who identify themselves as female 		            may become members of IEEE WIE</a:t>
            </a:r>
          </a:p>
          <a:p>
            <a:pPr marL="0" indent="0">
              <a:buNone/>
            </a:pPr>
            <a:r>
              <a:rPr lang="en-US" sz="2000" dirty="0"/>
              <a:t>	True ____		False </a:t>
            </a:r>
            <a:r>
              <a:rPr lang="en-US" sz="2000" u="sng" dirty="0"/>
              <a:t>    X     </a:t>
            </a:r>
            <a:r>
              <a:rPr lang="en-US" sz="2000" dirty="0"/>
              <a:t>	</a:t>
            </a:r>
          </a:p>
          <a:p>
            <a:pPr marL="0" indent="0">
              <a:buNone/>
            </a:pPr>
            <a:r>
              <a:rPr lang="en-US" sz="2000" dirty="0"/>
              <a:t>	</a:t>
            </a:r>
          </a:p>
          <a:p>
            <a:pPr marL="457200" indent="-457200">
              <a:buFont typeface="+mj-lt"/>
              <a:buAutoNum type="arabicPeriod" startAt="3"/>
            </a:pPr>
            <a:r>
              <a:rPr lang="en-US" sz="2000" dirty="0"/>
              <a:t>IEEE WIE members engage in exactly the same services/activities as SWE</a:t>
            </a:r>
          </a:p>
          <a:p>
            <a:pPr marL="0" indent="0">
              <a:buNone/>
            </a:pPr>
            <a:r>
              <a:rPr lang="en-US" sz="2000" dirty="0"/>
              <a:t>	True ____		False </a:t>
            </a:r>
            <a:r>
              <a:rPr lang="en-US" sz="2000" u="sng" dirty="0"/>
              <a:t>     _     </a:t>
            </a:r>
            <a:r>
              <a:rPr lang="en-US" sz="2000" dirty="0"/>
              <a:t>	</a:t>
            </a:r>
          </a:p>
          <a:p>
            <a:pPr marL="0" indent="0">
              <a:buNone/>
            </a:pPr>
            <a:endParaRPr lang="en-US" sz="20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45</a:t>
            </a:fld>
            <a:endParaRPr lang="en-US"/>
          </a:p>
        </p:txBody>
      </p:sp>
    </p:spTree>
    <p:extLst>
      <p:ext uri="{BB962C8B-B14F-4D97-AF65-F5344CB8AC3E}">
        <p14:creationId xmlns:p14="http://schemas.microsoft.com/office/powerpoint/2010/main" val="2225219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AutoNum type="arabicPeriod"/>
            </a:pPr>
            <a:r>
              <a:rPr lang="en-US" sz="2000" dirty="0"/>
              <a:t>All IEEE members who identify themselves as female are                                             members of IEEE WIE</a:t>
            </a:r>
          </a:p>
          <a:p>
            <a:pPr marL="0" indent="0">
              <a:buNone/>
            </a:pPr>
            <a:r>
              <a:rPr lang="en-US" sz="2000" dirty="0"/>
              <a:t>	True ____		False </a:t>
            </a:r>
            <a:r>
              <a:rPr lang="en-US" sz="2000" u="sng" dirty="0"/>
              <a:t>    X     </a:t>
            </a:r>
            <a:r>
              <a:rPr lang="en-US" sz="2000" dirty="0"/>
              <a:t>	</a:t>
            </a:r>
          </a:p>
          <a:p>
            <a:pPr marL="0" indent="0">
              <a:buNone/>
            </a:pPr>
            <a:endParaRPr lang="en-US" sz="2000" dirty="0"/>
          </a:p>
          <a:p>
            <a:pPr marL="457200" indent="-457200">
              <a:buAutoNum type="arabicPeriod" startAt="2"/>
            </a:pPr>
            <a:r>
              <a:rPr lang="en-US" sz="2000" dirty="0"/>
              <a:t>Only IEEE members who identify themselves as female 		            may become members of IEEE WIE</a:t>
            </a:r>
          </a:p>
          <a:p>
            <a:pPr marL="0" indent="0">
              <a:buNone/>
            </a:pPr>
            <a:r>
              <a:rPr lang="en-US" sz="2000" dirty="0"/>
              <a:t>	True ____		False </a:t>
            </a:r>
            <a:r>
              <a:rPr lang="en-US" sz="2000" u="sng" dirty="0"/>
              <a:t>    X     </a:t>
            </a:r>
            <a:r>
              <a:rPr lang="en-US" sz="2000" dirty="0"/>
              <a:t>	</a:t>
            </a:r>
          </a:p>
          <a:p>
            <a:pPr marL="0" indent="0">
              <a:buNone/>
            </a:pPr>
            <a:r>
              <a:rPr lang="en-US" sz="2000" dirty="0"/>
              <a:t>	</a:t>
            </a:r>
          </a:p>
          <a:p>
            <a:pPr marL="457200" indent="-457200">
              <a:buFont typeface="+mj-lt"/>
              <a:buAutoNum type="arabicPeriod" startAt="3"/>
            </a:pPr>
            <a:r>
              <a:rPr lang="en-US" sz="2000" dirty="0"/>
              <a:t>IEEE WIE members engage in exactly the same services/activities as SWE</a:t>
            </a:r>
          </a:p>
          <a:p>
            <a:pPr marL="0" indent="0">
              <a:buNone/>
            </a:pPr>
            <a:r>
              <a:rPr lang="en-US" sz="2000" dirty="0"/>
              <a:t>	True ____		False </a:t>
            </a:r>
            <a:r>
              <a:rPr lang="en-US" sz="2000" u="sng" dirty="0"/>
              <a:t>     X_   </a:t>
            </a:r>
            <a:r>
              <a:rPr lang="en-US" sz="2000" dirty="0"/>
              <a:t>	</a:t>
            </a:r>
          </a:p>
          <a:p>
            <a:pPr marL="0" indent="0">
              <a:buNone/>
            </a:pPr>
            <a:endParaRPr lang="en-US" sz="20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46</a:t>
            </a:fld>
            <a:endParaRPr lang="en-US"/>
          </a:p>
        </p:txBody>
      </p:sp>
    </p:spTree>
    <p:extLst>
      <p:ext uri="{BB962C8B-B14F-4D97-AF65-F5344CB8AC3E}">
        <p14:creationId xmlns:p14="http://schemas.microsoft.com/office/powerpoint/2010/main" val="1393812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47</a:t>
            </a:fld>
            <a:endParaRPr lang="en-US"/>
          </a:p>
        </p:txBody>
      </p:sp>
    </p:spTree>
    <p:extLst>
      <p:ext uri="{BB962C8B-B14F-4D97-AF65-F5344CB8AC3E}">
        <p14:creationId xmlns:p14="http://schemas.microsoft.com/office/powerpoint/2010/main" val="3001630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342892" lvl="1" indent="0">
              <a:buNone/>
            </a:pPr>
            <a:endParaRPr lang="en-US" sz="2000" dirty="0"/>
          </a:p>
          <a:p>
            <a:pPr marL="342892" lvl="1" indent="0">
              <a:buNone/>
            </a:pPr>
            <a:r>
              <a:rPr lang="en-US" sz="2000" dirty="0"/>
              <a:t>	AFFINITY GROUP</a:t>
            </a:r>
          </a:p>
          <a:p>
            <a:pPr marL="0" lvl="1" indent="0">
              <a:buNone/>
            </a:pPr>
            <a:endParaRPr lang="en-US" sz="2000" dirty="0"/>
          </a:p>
          <a:p>
            <a:pPr marL="0" lvl="1" indent="0">
              <a:buNone/>
            </a:pPr>
            <a:endParaRPr lang="en-US" sz="2000" dirty="0"/>
          </a:p>
          <a:p>
            <a:pPr marL="342892" lvl="1" indent="0">
              <a:buNone/>
            </a:pPr>
            <a:endParaRPr lang="en-US" sz="2000" dirty="0"/>
          </a:p>
          <a:p>
            <a:pPr marL="342892" lvl="1" indent="0">
              <a:buNone/>
            </a:pPr>
            <a:endParaRPr lang="en-US" sz="2000" dirty="0"/>
          </a:p>
          <a:p>
            <a:pPr marL="342892" lvl="1" indent="0">
              <a:buNone/>
            </a:pPr>
            <a:endParaRPr lang="en-US" sz="1700" dirty="0"/>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48</a:t>
            </a:fld>
            <a:endParaRPr lang="en-US"/>
          </a:p>
        </p:txBody>
      </p:sp>
    </p:spTree>
    <p:extLst>
      <p:ext uri="{BB962C8B-B14F-4D97-AF65-F5344CB8AC3E}">
        <p14:creationId xmlns:p14="http://schemas.microsoft.com/office/powerpoint/2010/main" val="1799262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342892" lvl="1" indent="0">
              <a:buNone/>
            </a:pPr>
            <a:endParaRPr lang="en-US" sz="2000" dirty="0"/>
          </a:p>
          <a:p>
            <a:pPr marL="342892" lvl="1" indent="0">
              <a:buNone/>
            </a:pPr>
            <a:r>
              <a:rPr lang="en-US" sz="2000" dirty="0"/>
              <a:t>	AFFINITY GROUP</a:t>
            </a:r>
          </a:p>
          <a:p>
            <a:pPr marL="342892" lvl="1" indent="0">
              <a:buNone/>
            </a:pPr>
            <a:endParaRPr lang="en-US" sz="2000" dirty="0"/>
          </a:p>
          <a:p>
            <a:pPr marL="457200" lvl="1" indent="-457200">
              <a:buFont typeface="+mj-lt"/>
              <a:buAutoNum type="arabicPeriod" startAt="5"/>
            </a:pPr>
            <a:r>
              <a:rPr lang="en-US" sz="2000" dirty="0"/>
              <a:t>What does SBAG stand for?</a:t>
            </a:r>
          </a:p>
          <a:p>
            <a:pPr marL="0" lvl="1" indent="0">
              <a:buNone/>
            </a:pPr>
            <a:r>
              <a:rPr lang="en-US" sz="2000" dirty="0"/>
              <a:t>	</a:t>
            </a:r>
          </a:p>
          <a:p>
            <a:pPr marL="342892" lvl="1" indent="0">
              <a:buNone/>
            </a:pPr>
            <a:endParaRPr lang="en-US" sz="2000" dirty="0"/>
          </a:p>
          <a:p>
            <a:pPr marL="342892" lvl="1" indent="0">
              <a:buNone/>
            </a:pPr>
            <a:endParaRPr lang="en-US" sz="2000" dirty="0"/>
          </a:p>
          <a:p>
            <a:pPr marL="342892" lvl="1" indent="0">
              <a:buNone/>
            </a:pPr>
            <a:endParaRPr lang="en-US" sz="1700" dirty="0"/>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49</a:t>
            </a:fld>
            <a:endParaRPr lang="en-US"/>
          </a:p>
        </p:txBody>
      </p:sp>
    </p:spTree>
    <p:extLst>
      <p:ext uri="{BB962C8B-B14F-4D97-AF65-F5344CB8AC3E}">
        <p14:creationId xmlns:p14="http://schemas.microsoft.com/office/powerpoint/2010/main" val="219773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08958"/>
            <a:ext cx="7886700" cy="415529"/>
          </a:xfrm>
        </p:spPr>
        <p:txBody>
          <a:bodyPr/>
          <a:lstStyle/>
          <a:p>
            <a:r>
              <a:rPr lang="en-US" sz="3400" dirty="0"/>
              <a:t>IEEE WIE has… </a:t>
            </a:r>
            <a:r>
              <a:rPr lang="en-US" sz="3000" b="0" dirty="0"/>
              <a:t>(as of Oct 2018)</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5</a:t>
            </a:fld>
            <a:endParaRPr lang="en-US"/>
          </a:p>
        </p:txBody>
      </p:sp>
      <p:sp>
        <p:nvSpPr>
          <p:cNvPr id="6" name="Text Placeholder 2"/>
          <p:cNvSpPr>
            <a:spLocks noGrp="1"/>
          </p:cNvSpPr>
          <p:nvPr>
            <p:ph type="body" sz="quarter" idx="13"/>
          </p:nvPr>
        </p:nvSpPr>
        <p:spPr>
          <a:xfrm>
            <a:off x="628649" y="624487"/>
            <a:ext cx="7886701" cy="3660910"/>
          </a:xfrm>
        </p:spPr>
        <p:txBody>
          <a:bodyPr>
            <a:normAutofit/>
          </a:bodyPr>
          <a:lstStyle/>
          <a:p>
            <a:pPr>
              <a:lnSpc>
                <a:spcPct val="100000"/>
              </a:lnSpc>
              <a:spcBef>
                <a:spcPts val="0"/>
              </a:spcBef>
              <a:spcAft>
                <a:spcPts val="600"/>
              </a:spcAft>
            </a:pPr>
            <a:r>
              <a:rPr lang="en-US" sz="2000" b="1" dirty="0">
                <a:solidFill>
                  <a:srgbClr val="7030A0"/>
                </a:solidFill>
              </a:rPr>
              <a:t>20,000+ </a:t>
            </a:r>
            <a:r>
              <a:rPr lang="en-US" dirty="0"/>
              <a:t>members in more than </a:t>
            </a:r>
            <a:r>
              <a:rPr lang="en-US" sz="2000" b="1" dirty="0">
                <a:solidFill>
                  <a:srgbClr val="7030A0"/>
                </a:solidFill>
              </a:rPr>
              <a:t>100</a:t>
            </a:r>
            <a:r>
              <a:rPr lang="en-US" dirty="0"/>
              <a:t> countries</a:t>
            </a:r>
          </a:p>
          <a:p>
            <a:pPr>
              <a:lnSpc>
                <a:spcPct val="100000"/>
              </a:lnSpc>
              <a:spcBef>
                <a:spcPts val="0"/>
              </a:spcBef>
              <a:spcAft>
                <a:spcPts val="600"/>
              </a:spcAft>
            </a:pPr>
            <a:r>
              <a:rPr lang="en-US" sz="2000" b="1" dirty="0">
                <a:solidFill>
                  <a:srgbClr val="7030A0"/>
                </a:solidFill>
              </a:rPr>
              <a:t>800+ </a:t>
            </a:r>
            <a:r>
              <a:rPr lang="en-US" dirty="0"/>
              <a:t>Affinity Groups and Student Branch Affinity Groups </a:t>
            </a:r>
          </a:p>
          <a:p>
            <a:pPr lvl="1">
              <a:lnSpc>
                <a:spcPct val="100000"/>
              </a:lnSpc>
              <a:spcBef>
                <a:spcPts val="0"/>
              </a:spcBef>
              <a:spcAft>
                <a:spcPts val="600"/>
              </a:spcAft>
            </a:pPr>
            <a:r>
              <a:rPr lang="en-US" sz="2000" dirty="0"/>
              <a:t>Affinity groups provide the opportunity for members to network at a local level.</a:t>
            </a:r>
          </a:p>
          <a:p>
            <a:pPr>
              <a:lnSpc>
                <a:spcPct val="100000"/>
              </a:lnSpc>
              <a:spcBef>
                <a:spcPts val="0"/>
              </a:spcBef>
              <a:spcAft>
                <a:spcPts val="600"/>
              </a:spcAft>
            </a:pPr>
            <a:r>
              <a:rPr lang="en-US" sz="2000" b="1" dirty="0">
                <a:solidFill>
                  <a:srgbClr val="7030A0"/>
                </a:solidFill>
              </a:rPr>
              <a:t>50+</a:t>
            </a:r>
            <a:r>
              <a:rPr lang="en-US" sz="1400" dirty="0"/>
              <a:t> </a:t>
            </a:r>
            <a:r>
              <a:rPr lang="en-US" dirty="0"/>
              <a:t>WIE Committee volunteers driving global activities</a:t>
            </a:r>
          </a:p>
          <a:p>
            <a:pPr>
              <a:lnSpc>
                <a:spcPct val="100000"/>
              </a:lnSpc>
              <a:spcBef>
                <a:spcPts val="0"/>
              </a:spcBef>
              <a:spcAft>
                <a:spcPts val="600"/>
              </a:spcAft>
            </a:pPr>
            <a:r>
              <a:rPr lang="en-US" sz="2000" b="1" dirty="0">
                <a:solidFill>
                  <a:srgbClr val="7030A0"/>
                </a:solidFill>
              </a:rPr>
              <a:t>1,000+</a:t>
            </a:r>
            <a:r>
              <a:rPr lang="en-US" sz="1400" dirty="0"/>
              <a:t> </a:t>
            </a:r>
            <a:r>
              <a:rPr lang="en-US" dirty="0"/>
              <a:t>Conference attendees annually</a:t>
            </a:r>
          </a:p>
          <a:p>
            <a:pPr>
              <a:lnSpc>
                <a:spcPct val="100000"/>
              </a:lnSpc>
              <a:spcBef>
                <a:spcPts val="0"/>
              </a:spcBef>
              <a:spcAft>
                <a:spcPts val="600"/>
              </a:spcAft>
            </a:pPr>
            <a:r>
              <a:rPr lang="en-US" sz="2000" b="1" dirty="0">
                <a:solidFill>
                  <a:srgbClr val="7030A0"/>
                </a:solidFill>
              </a:rPr>
              <a:t>10</a:t>
            </a:r>
            <a:r>
              <a:rPr lang="en-US" sz="2800" dirty="0"/>
              <a:t> </a:t>
            </a:r>
            <a:r>
              <a:rPr lang="en-US" dirty="0"/>
              <a:t>Summits on </a:t>
            </a:r>
            <a:r>
              <a:rPr lang="en-US" sz="2000" b="1" dirty="0">
                <a:solidFill>
                  <a:srgbClr val="7030A0"/>
                </a:solidFill>
              </a:rPr>
              <a:t>6</a:t>
            </a:r>
            <a:r>
              <a:rPr lang="en-US" dirty="0"/>
              <a:t> continents</a:t>
            </a:r>
          </a:p>
          <a:p>
            <a:pPr>
              <a:lnSpc>
                <a:spcPct val="100000"/>
              </a:lnSpc>
              <a:spcBef>
                <a:spcPts val="0"/>
              </a:spcBef>
              <a:spcAft>
                <a:spcPts val="600"/>
              </a:spcAft>
            </a:pPr>
            <a:r>
              <a:rPr lang="en-US" sz="2000" b="1" dirty="0">
                <a:solidFill>
                  <a:srgbClr val="7030A0"/>
                </a:solidFill>
              </a:rPr>
              <a:t>4</a:t>
            </a:r>
            <a:r>
              <a:rPr lang="en-US" dirty="0"/>
              <a:t> annual IEEE WIE awards</a:t>
            </a:r>
          </a:p>
          <a:p>
            <a:pPr>
              <a:lnSpc>
                <a:spcPct val="100000"/>
              </a:lnSpc>
              <a:spcBef>
                <a:spcPts val="0"/>
              </a:spcBef>
              <a:spcAft>
                <a:spcPts val="600"/>
              </a:spcAft>
            </a:pPr>
            <a:r>
              <a:rPr lang="en-US" dirty="0"/>
              <a:t>Award-winning </a:t>
            </a:r>
            <a:r>
              <a:rPr lang="en-US" i="1" dirty="0">
                <a:solidFill>
                  <a:srgbClr val="7030A0"/>
                </a:solidFill>
              </a:rPr>
              <a:t>IEEE WIE Magazine</a:t>
            </a:r>
            <a:r>
              <a:rPr lang="en-US" sz="2800" b="1" dirty="0">
                <a:solidFill>
                  <a:schemeClr val="accent5">
                    <a:lumMod val="75000"/>
                  </a:schemeClr>
                </a:solidFill>
              </a:rPr>
              <a:t>…and much more!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256" y="1965679"/>
            <a:ext cx="1645920" cy="1645920"/>
          </a:xfrm>
          <a:prstGeom prst="rect">
            <a:avLst/>
          </a:prstGeom>
        </p:spPr>
      </p:pic>
    </p:spTree>
    <p:extLst>
      <p:ext uri="{BB962C8B-B14F-4D97-AF65-F5344CB8AC3E}">
        <p14:creationId xmlns:p14="http://schemas.microsoft.com/office/powerpoint/2010/main" val="1548689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342892" lvl="1" indent="0">
              <a:buNone/>
            </a:pPr>
            <a:endParaRPr lang="en-US" sz="2000" dirty="0"/>
          </a:p>
          <a:p>
            <a:pPr marL="342892" lvl="1" indent="0">
              <a:buNone/>
            </a:pPr>
            <a:r>
              <a:rPr lang="en-US" sz="2000" dirty="0"/>
              <a:t>	AFFINITY GROUP</a:t>
            </a:r>
          </a:p>
          <a:p>
            <a:pPr marL="342892" lvl="1" indent="0">
              <a:buNone/>
            </a:pPr>
            <a:endParaRPr lang="en-US" sz="2000" dirty="0"/>
          </a:p>
          <a:p>
            <a:pPr marL="457200" lvl="1" indent="-457200">
              <a:buFont typeface="+mj-lt"/>
              <a:buAutoNum type="arabicPeriod" startAt="5"/>
            </a:pPr>
            <a:r>
              <a:rPr lang="en-US" sz="2000" dirty="0"/>
              <a:t>What does SBAG stand for?</a:t>
            </a:r>
          </a:p>
          <a:p>
            <a:pPr marL="0" lvl="1" indent="0">
              <a:buNone/>
            </a:pPr>
            <a:r>
              <a:rPr lang="en-US" sz="2000" dirty="0"/>
              <a:t>	</a:t>
            </a:r>
          </a:p>
          <a:p>
            <a:pPr marL="0" lvl="1" indent="0">
              <a:buNone/>
            </a:pPr>
            <a:r>
              <a:rPr lang="en-US" sz="2000" dirty="0"/>
              <a:t>	STUDENT BRANCH AFFINITY GROUP</a:t>
            </a:r>
          </a:p>
          <a:p>
            <a:pPr marL="0" lvl="1" indent="0">
              <a:buNone/>
            </a:pPr>
            <a:endParaRPr lang="en-US" sz="2000" dirty="0"/>
          </a:p>
          <a:p>
            <a:pPr marL="0" lvl="1" indent="0">
              <a:buNone/>
            </a:pPr>
            <a:endParaRPr lang="en-US" sz="2000" dirty="0"/>
          </a:p>
          <a:p>
            <a:pPr marL="0" lvl="1" indent="0">
              <a:buNone/>
            </a:pPr>
            <a:endParaRPr lang="en-US" sz="2000" dirty="0"/>
          </a:p>
          <a:p>
            <a:pPr marL="342892" lvl="1" indent="0">
              <a:buNone/>
            </a:pPr>
            <a:endParaRPr lang="en-US" sz="2000" dirty="0"/>
          </a:p>
          <a:p>
            <a:pPr marL="342892" lvl="1" indent="0">
              <a:buNone/>
            </a:pPr>
            <a:endParaRPr lang="en-US" sz="2000" dirty="0"/>
          </a:p>
          <a:p>
            <a:pPr marL="342892" lvl="1" indent="0">
              <a:buNone/>
            </a:pPr>
            <a:endParaRPr lang="en-US" sz="1700" dirty="0"/>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50</a:t>
            </a:fld>
            <a:endParaRPr lang="en-US"/>
          </a:p>
        </p:txBody>
      </p:sp>
    </p:spTree>
    <p:extLst>
      <p:ext uri="{BB962C8B-B14F-4D97-AF65-F5344CB8AC3E}">
        <p14:creationId xmlns:p14="http://schemas.microsoft.com/office/powerpoint/2010/main" val="2862565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342892" lvl="1" indent="0">
              <a:buNone/>
            </a:pPr>
            <a:endParaRPr lang="en-US" sz="2000" dirty="0"/>
          </a:p>
          <a:p>
            <a:pPr marL="342892" lvl="1" indent="0">
              <a:buNone/>
            </a:pPr>
            <a:r>
              <a:rPr lang="en-US" sz="2000" dirty="0"/>
              <a:t>	AFFINITY GROUP</a:t>
            </a:r>
          </a:p>
          <a:p>
            <a:pPr marL="342892" lvl="1" indent="0">
              <a:buNone/>
            </a:pPr>
            <a:endParaRPr lang="en-US" sz="2000" dirty="0"/>
          </a:p>
          <a:p>
            <a:pPr marL="457200" lvl="1" indent="-457200">
              <a:buFont typeface="+mj-lt"/>
              <a:buAutoNum type="arabicPeriod" startAt="5"/>
            </a:pPr>
            <a:r>
              <a:rPr lang="en-US" sz="2000" dirty="0"/>
              <a:t>What does SBAG stand for?</a:t>
            </a:r>
          </a:p>
          <a:p>
            <a:pPr marL="0" lvl="1" indent="0">
              <a:buNone/>
            </a:pPr>
            <a:r>
              <a:rPr lang="en-US" sz="2000" dirty="0"/>
              <a:t>	</a:t>
            </a:r>
          </a:p>
          <a:p>
            <a:pPr marL="0" lvl="1" indent="0">
              <a:buNone/>
            </a:pPr>
            <a:r>
              <a:rPr lang="en-US" sz="2000" dirty="0"/>
              <a:t>	STUDENT BRANCH AFFINITY GROUP</a:t>
            </a:r>
          </a:p>
          <a:p>
            <a:pPr marL="0" lvl="1" indent="0">
              <a:buNone/>
            </a:pPr>
            <a:endParaRPr lang="en-US" sz="2000" dirty="0"/>
          </a:p>
          <a:p>
            <a:pPr marL="457200" lvl="1" indent="-457200">
              <a:buFont typeface="+mj-lt"/>
              <a:buAutoNum type="arabicPeriod" startAt="6"/>
            </a:pPr>
            <a:r>
              <a:rPr lang="en-US" sz="2000" dirty="0"/>
              <a:t>How many IEEE members does it take to start a WIE Affinity Group/Student Branch Affinity Group?</a:t>
            </a:r>
          </a:p>
          <a:p>
            <a:pPr marL="342892" lvl="1" indent="0">
              <a:buNone/>
            </a:pPr>
            <a:r>
              <a:rPr lang="en-US" sz="2000" dirty="0"/>
              <a:t>		</a:t>
            </a:r>
          </a:p>
          <a:p>
            <a:pPr marL="0" lvl="1" indent="0">
              <a:buNone/>
            </a:pPr>
            <a:endParaRPr lang="en-US" sz="2000" dirty="0"/>
          </a:p>
          <a:p>
            <a:pPr marL="0" lvl="1" indent="0">
              <a:buNone/>
            </a:pPr>
            <a:endParaRPr lang="en-US" sz="2000" dirty="0"/>
          </a:p>
          <a:p>
            <a:pPr marL="342892" lvl="1" indent="0">
              <a:buNone/>
            </a:pPr>
            <a:endParaRPr lang="en-US" sz="2000" dirty="0"/>
          </a:p>
          <a:p>
            <a:pPr marL="342892" lvl="1" indent="0">
              <a:buNone/>
            </a:pPr>
            <a:endParaRPr lang="en-US" sz="2000" dirty="0"/>
          </a:p>
          <a:p>
            <a:pPr marL="342892" lvl="1" indent="0">
              <a:buNone/>
            </a:pPr>
            <a:endParaRPr lang="en-US" sz="1700" dirty="0"/>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51</a:t>
            </a:fld>
            <a:endParaRPr lang="en-US"/>
          </a:p>
        </p:txBody>
      </p:sp>
    </p:spTree>
    <p:extLst>
      <p:ext uri="{BB962C8B-B14F-4D97-AF65-F5344CB8AC3E}">
        <p14:creationId xmlns:p14="http://schemas.microsoft.com/office/powerpoint/2010/main" val="1297052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Quiz</a:t>
            </a:r>
          </a:p>
        </p:txBody>
      </p:sp>
      <p:sp>
        <p:nvSpPr>
          <p:cNvPr id="3" name="Text Placeholder 2"/>
          <p:cNvSpPr>
            <a:spLocks noGrp="1"/>
          </p:cNvSpPr>
          <p:nvPr>
            <p:ph type="body" sz="quarter" idx="13"/>
          </p:nvPr>
        </p:nvSpPr>
        <p:spPr>
          <a:xfrm>
            <a:off x="454840" y="816160"/>
            <a:ext cx="8349094" cy="3063834"/>
          </a:xfrm>
        </p:spPr>
        <p:txBody>
          <a:bodyPr/>
          <a:lstStyle/>
          <a:p>
            <a:pPr marL="457200" indent="-457200">
              <a:buFont typeface="+mj-lt"/>
              <a:buAutoNum type="arabicPeriod" startAt="4"/>
            </a:pPr>
            <a:r>
              <a:rPr lang="en-US" sz="2000" dirty="0"/>
              <a:t>What does AG stand for?</a:t>
            </a:r>
          </a:p>
          <a:p>
            <a:pPr marL="342892" lvl="1" indent="0">
              <a:buNone/>
            </a:pPr>
            <a:endParaRPr lang="en-US" sz="2000" dirty="0"/>
          </a:p>
          <a:p>
            <a:pPr marL="342892" lvl="1" indent="0">
              <a:buNone/>
            </a:pPr>
            <a:r>
              <a:rPr lang="en-US" sz="2000" dirty="0"/>
              <a:t>	AFFINITY GROUP</a:t>
            </a:r>
          </a:p>
          <a:p>
            <a:pPr marL="342892" lvl="1" indent="0">
              <a:buNone/>
            </a:pPr>
            <a:endParaRPr lang="en-US" sz="2000" dirty="0"/>
          </a:p>
          <a:p>
            <a:pPr marL="457200" lvl="1" indent="-457200">
              <a:buFont typeface="+mj-lt"/>
              <a:buAutoNum type="arabicPeriod" startAt="5"/>
            </a:pPr>
            <a:r>
              <a:rPr lang="en-US" sz="2000" dirty="0"/>
              <a:t>What does SBAG stand for?</a:t>
            </a:r>
          </a:p>
          <a:p>
            <a:pPr marL="0" lvl="1" indent="0">
              <a:buNone/>
            </a:pPr>
            <a:r>
              <a:rPr lang="en-US" sz="2000" dirty="0"/>
              <a:t>	</a:t>
            </a:r>
          </a:p>
          <a:p>
            <a:pPr marL="0" lvl="1" indent="0">
              <a:buNone/>
            </a:pPr>
            <a:r>
              <a:rPr lang="en-US" sz="2000" dirty="0"/>
              <a:t>	STUDENT BRANCH AFFINITY GROUP</a:t>
            </a:r>
          </a:p>
          <a:p>
            <a:pPr marL="0" lvl="1" indent="0">
              <a:buNone/>
            </a:pPr>
            <a:endParaRPr lang="en-US" sz="2000" dirty="0"/>
          </a:p>
          <a:p>
            <a:pPr marL="457200" lvl="1" indent="-457200">
              <a:buFont typeface="+mj-lt"/>
              <a:buAutoNum type="arabicPeriod" startAt="6"/>
            </a:pPr>
            <a:r>
              <a:rPr lang="en-US" sz="2000" dirty="0"/>
              <a:t>How many IEEE members does it take to start a WIE Affinity Group/Student Branch Affinity Group?</a:t>
            </a:r>
          </a:p>
          <a:p>
            <a:pPr marL="342892" lvl="1" indent="0">
              <a:buNone/>
            </a:pPr>
            <a:r>
              <a:rPr lang="en-US" sz="2000" dirty="0"/>
              <a:t>		                  </a:t>
            </a:r>
            <a:r>
              <a:rPr lang="en-US" sz="2000" b="1" dirty="0"/>
              <a:t>6</a:t>
            </a:r>
          </a:p>
          <a:p>
            <a:pPr marL="0" lvl="1" indent="0">
              <a:buNone/>
            </a:pPr>
            <a:endParaRPr lang="en-US" sz="2000" dirty="0"/>
          </a:p>
          <a:p>
            <a:pPr marL="0" lvl="1" indent="0">
              <a:buNone/>
            </a:pPr>
            <a:endParaRPr lang="en-US" sz="2000" dirty="0"/>
          </a:p>
          <a:p>
            <a:pPr marL="342892" lvl="1" indent="0">
              <a:buNone/>
            </a:pPr>
            <a:endParaRPr lang="en-US" sz="2000" dirty="0"/>
          </a:p>
          <a:p>
            <a:pPr marL="342892" lvl="1" indent="0">
              <a:buNone/>
            </a:pPr>
            <a:endParaRPr lang="en-US" sz="2000" dirty="0"/>
          </a:p>
          <a:p>
            <a:pPr marL="342892" lvl="1" indent="0">
              <a:buNone/>
            </a:pPr>
            <a:endParaRPr lang="en-US" sz="1700" dirty="0"/>
          </a:p>
          <a:p>
            <a:pPr marL="0" indent="0">
              <a:buNone/>
            </a:pPr>
            <a:endParaRPr lang="en-US" sz="2000" dirty="0"/>
          </a:p>
          <a:p>
            <a:pPr marL="0" indent="0">
              <a:buNone/>
            </a:pPr>
            <a:r>
              <a:rPr lang="en-US" sz="2000" dirty="0"/>
              <a:t>	</a:t>
            </a:r>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52</a:t>
            </a:fld>
            <a:endParaRPr lang="en-US"/>
          </a:p>
        </p:txBody>
      </p:sp>
    </p:spTree>
    <p:extLst>
      <p:ext uri="{BB962C8B-B14F-4D97-AF65-F5344CB8AC3E}">
        <p14:creationId xmlns:p14="http://schemas.microsoft.com/office/powerpoint/2010/main" val="3602425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60" y="209635"/>
            <a:ext cx="4207844" cy="415002"/>
          </a:xfrm>
        </p:spPr>
        <p:txBody>
          <a:bodyPr/>
          <a:lstStyle/>
          <a:p>
            <a:r>
              <a:rPr lang="en-US" sz="3200" dirty="0"/>
              <a:t>IEEE WIE Program Staff:</a:t>
            </a:r>
          </a:p>
        </p:txBody>
      </p:sp>
      <p:sp>
        <p:nvSpPr>
          <p:cNvPr id="3" name="Text Placeholder 2"/>
          <p:cNvSpPr>
            <a:spLocks noGrp="1"/>
          </p:cNvSpPr>
          <p:nvPr>
            <p:ph type="body" sz="quarter" idx="13"/>
          </p:nvPr>
        </p:nvSpPr>
        <p:spPr>
          <a:xfrm>
            <a:off x="501055" y="600416"/>
            <a:ext cx="7886700" cy="3175937"/>
          </a:xfrm>
        </p:spPr>
        <p:txBody>
          <a:bodyPr numCol="2"/>
          <a:lstStyle/>
          <a:p>
            <a:pPr marL="0" indent="0" algn="ctr">
              <a:spcBef>
                <a:spcPts val="600"/>
              </a:spcBef>
              <a:buNone/>
            </a:pPr>
            <a:r>
              <a:rPr lang="en-US" dirty="0"/>
              <a:t>Charmain Williams, WIE Senior Manager</a:t>
            </a:r>
          </a:p>
          <a:p>
            <a:pPr marL="0" indent="0" algn="ctr">
              <a:spcBef>
                <a:spcPts val="600"/>
              </a:spcBef>
              <a:buNone/>
            </a:pPr>
            <a:r>
              <a:rPr lang="en-US" dirty="0">
                <a:hlinkClick r:id="rId2"/>
              </a:rPr>
              <a:t>c.t.williams@ieee.org</a:t>
            </a:r>
            <a:r>
              <a:rPr lang="en-US" dirty="0"/>
              <a:t> </a:t>
            </a:r>
          </a:p>
          <a:p>
            <a:pPr marL="0" indent="0" algn="ctr">
              <a:spcBef>
                <a:spcPts val="600"/>
              </a:spcBef>
              <a:buNone/>
            </a:pPr>
            <a:endParaRPr lang="en-US" sz="400" dirty="0"/>
          </a:p>
          <a:p>
            <a:pPr marL="0" indent="0" algn="ctr">
              <a:spcBef>
                <a:spcPts val="600"/>
              </a:spcBef>
              <a:buNone/>
            </a:pPr>
            <a:r>
              <a:rPr lang="en-US" dirty="0"/>
              <a:t>Paola Bringas, WIE Program Coordinator </a:t>
            </a:r>
          </a:p>
          <a:p>
            <a:pPr marL="0" indent="0" algn="ctr">
              <a:spcBef>
                <a:spcPts val="600"/>
              </a:spcBef>
              <a:buNone/>
            </a:pPr>
            <a:r>
              <a:rPr lang="en-US" dirty="0">
                <a:hlinkClick r:id="rId3"/>
              </a:rPr>
              <a:t>p.bringas@ieee.org</a:t>
            </a:r>
            <a:endParaRPr lang="en-US" dirty="0"/>
          </a:p>
          <a:p>
            <a:pPr marL="0" indent="0" algn="ctr">
              <a:spcBef>
                <a:spcPts val="600"/>
              </a:spcBef>
              <a:buNone/>
            </a:pPr>
            <a:endParaRPr lang="en-US" sz="400" dirty="0"/>
          </a:p>
          <a:p>
            <a:pPr marL="0" indent="0" algn="ctr">
              <a:spcBef>
                <a:spcPts val="600"/>
              </a:spcBef>
              <a:buNone/>
            </a:pPr>
            <a:r>
              <a:rPr lang="en-US" dirty="0" err="1"/>
              <a:t>Georedna</a:t>
            </a:r>
            <a:r>
              <a:rPr lang="en-US" dirty="0"/>
              <a:t> </a:t>
            </a:r>
            <a:r>
              <a:rPr lang="en-US" dirty="0" err="1"/>
              <a:t>Onyesoh</a:t>
            </a:r>
            <a:r>
              <a:rPr lang="en-US" dirty="0"/>
              <a:t>, WIE Program </a:t>
            </a:r>
          </a:p>
          <a:p>
            <a:pPr marL="0" indent="0" algn="ctr">
              <a:spcBef>
                <a:spcPts val="600"/>
              </a:spcBef>
              <a:buNone/>
            </a:pPr>
            <a:r>
              <a:rPr lang="en-US" dirty="0"/>
              <a:t>Marketing Specialist</a:t>
            </a:r>
          </a:p>
          <a:p>
            <a:pPr marL="0" indent="0" algn="ctr">
              <a:spcBef>
                <a:spcPts val="600"/>
              </a:spcBef>
              <a:buNone/>
            </a:pPr>
            <a:r>
              <a:rPr lang="en-US" dirty="0">
                <a:hlinkClick r:id="rId4"/>
              </a:rPr>
              <a:t>g.onyesoh@ieee.org</a:t>
            </a:r>
            <a:r>
              <a:rPr lang="en-US" dirty="0"/>
              <a:t> </a:t>
            </a:r>
          </a:p>
          <a:p>
            <a:pPr marL="0" indent="0" algn="ctr">
              <a:spcBef>
                <a:spcPts val="600"/>
              </a:spcBef>
              <a:buNone/>
            </a:pPr>
            <a:endParaRPr lang="en-US" sz="400" dirty="0"/>
          </a:p>
          <a:p>
            <a:pPr marL="0" indent="0" algn="ctr">
              <a:spcBef>
                <a:spcPts val="600"/>
              </a:spcBef>
              <a:buNone/>
            </a:pPr>
            <a:r>
              <a:rPr lang="en-US" dirty="0"/>
              <a:t>Francesca </a:t>
            </a:r>
            <a:r>
              <a:rPr lang="en-US" dirty="0" err="1"/>
              <a:t>Mingione</a:t>
            </a:r>
            <a:r>
              <a:rPr lang="en-US" dirty="0"/>
              <a:t>, MGA Events Manager</a:t>
            </a:r>
          </a:p>
          <a:p>
            <a:pPr marL="0" indent="0" algn="ctr">
              <a:spcBef>
                <a:spcPts val="600"/>
              </a:spcBef>
              <a:buNone/>
            </a:pPr>
            <a:r>
              <a:rPr lang="en-US" dirty="0">
                <a:hlinkClick r:id="rId5"/>
              </a:rPr>
              <a:t>f.mingione@ieee.org</a:t>
            </a:r>
            <a:r>
              <a:rPr lang="en-US" dirty="0"/>
              <a:t> </a:t>
            </a:r>
          </a:p>
          <a:p>
            <a:pPr marL="0" indent="0" algn="ctr">
              <a:spcBef>
                <a:spcPts val="600"/>
              </a:spcBef>
              <a:buNone/>
            </a:pPr>
            <a:endParaRPr lang="en-US" dirty="0"/>
          </a:p>
          <a:p>
            <a:pPr marL="0" indent="0" algn="ctr">
              <a:spcBef>
                <a:spcPts val="600"/>
              </a:spcBef>
              <a:buNone/>
            </a:pPr>
            <a:endParaRPr lang="en-US" dirty="0"/>
          </a:p>
          <a:p>
            <a:pPr marL="0" indent="0" algn="ctr">
              <a:spcBef>
                <a:spcPts val="600"/>
              </a:spcBef>
              <a:buNone/>
            </a:pPr>
            <a:endParaRPr lang="en-US" dirty="0"/>
          </a:p>
          <a:p>
            <a:pPr marL="0" indent="0" algn="ctr">
              <a:spcBef>
                <a:spcPts val="600"/>
              </a:spcBef>
              <a:buNone/>
            </a:pPr>
            <a:r>
              <a:rPr lang="en-US" dirty="0"/>
              <a:t>                 Allison Mercer,</a:t>
            </a:r>
          </a:p>
          <a:p>
            <a:pPr marL="0" indent="0" algn="ctr">
              <a:spcBef>
                <a:spcPts val="600"/>
              </a:spcBef>
              <a:buNone/>
            </a:pPr>
            <a:r>
              <a:rPr lang="en-US" dirty="0"/>
              <a:t>               IEEE Region 3 WIE Coordinator</a:t>
            </a:r>
          </a:p>
          <a:p>
            <a:pPr marL="0" indent="0" algn="ctr">
              <a:spcBef>
                <a:spcPts val="600"/>
              </a:spcBef>
              <a:buNone/>
            </a:pPr>
            <a:r>
              <a:rPr lang="en-US" dirty="0"/>
              <a:t>              </a:t>
            </a:r>
            <a:r>
              <a:rPr lang="en-US" dirty="0">
                <a:hlinkClick r:id="rId6"/>
              </a:rPr>
              <a:t>Allison.Mercer@gtri.gatech.edu</a:t>
            </a:r>
            <a:endParaRPr lang="en-US" dirty="0"/>
          </a:p>
          <a:p>
            <a:pPr marL="0" indent="0" algn="ctr">
              <a:spcBef>
                <a:spcPts val="600"/>
              </a:spcBef>
              <a:buNone/>
            </a:pPr>
            <a:endParaRPr lang="en-US" dirty="0"/>
          </a:p>
          <a:p>
            <a:pPr marL="0" indent="0" algn="ctr">
              <a:spcBef>
                <a:spcPts val="600"/>
              </a:spcBef>
              <a:buNone/>
            </a:pPr>
            <a:r>
              <a:rPr lang="en-US" dirty="0"/>
              <a:t>	</a:t>
            </a:r>
          </a:p>
          <a:p>
            <a:pPr marL="0" indent="0" algn="ctr">
              <a:spcBef>
                <a:spcPts val="600"/>
              </a:spcBef>
              <a:buNone/>
            </a:pPr>
            <a:r>
              <a:rPr lang="en-US" dirty="0"/>
              <a:t>                   Ruby </a:t>
            </a:r>
            <a:r>
              <a:rPr lang="en-US" dirty="0" err="1"/>
              <a:t>Mehrubeoglu</a:t>
            </a:r>
            <a:r>
              <a:rPr lang="en-US" dirty="0"/>
              <a:t>,</a:t>
            </a:r>
          </a:p>
          <a:p>
            <a:pPr marL="0" indent="0" algn="ctr">
              <a:spcBef>
                <a:spcPts val="600"/>
              </a:spcBef>
              <a:buNone/>
            </a:pPr>
            <a:r>
              <a:rPr lang="en-US" dirty="0"/>
              <a:t>	IEEE Region 5 WIE Coordinator</a:t>
            </a:r>
          </a:p>
          <a:p>
            <a:pPr marL="0" indent="0" algn="ctr">
              <a:spcBef>
                <a:spcPts val="600"/>
              </a:spcBef>
              <a:buNone/>
            </a:pPr>
            <a:r>
              <a:rPr lang="en-US" dirty="0"/>
              <a:t>	</a:t>
            </a:r>
            <a:r>
              <a:rPr lang="en-US" dirty="0">
                <a:hlinkClick r:id="rId7"/>
              </a:rPr>
              <a:t>ruby.mehrubeoglu@ieee.org</a:t>
            </a:r>
            <a:endParaRPr lang="en-US" dirty="0"/>
          </a:p>
          <a:p>
            <a:pPr marL="0" indent="0" algn="ctr">
              <a:spcBef>
                <a:spcPts val="600"/>
              </a:spcBef>
              <a:buNone/>
            </a:pPr>
            <a:endParaRPr lang="en-US" dirty="0"/>
          </a:p>
          <a:p>
            <a:pPr marL="0" indent="0" algn="ctr">
              <a:spcBef>
                <a:spcPts val="600"/>
              </a:spcBef>
              <a:buNone/>
            </a:pPr>
            <a:endParaRPr lang="en-US" dirty="0"/>
          </a:p>
          <a:p>
            <a:pPr marL="0" indent="0" algn="ctr">
              <a:spcBef>
                <a:spcPts val="600"/>
              </a:spcBef>
              <a:buNone/>
            </a:pPr>
            <a:endParaRPr lang="en-US" dirty="0"/>
          </a:p>
          <a:p>
            <a:endParaRPr lang="en-US" sz="400" dirty="0"/>
          </a:p>
        </p:txBody>
      </p:sp>
      <p:sp>
        <p:nvSpPr>
          <p:cNvPr id="7" name="Slide Number Placeholder 6"/>
          <p:cNvSpPr>
            <a:spLocks noGrp="1"/>
          </p:cNvSpPr>
          <p:nvPr>
            <p:ph type="sldNum" sz="quarter" idx="18"/>
          </p:nvPr>
        </p:nvSpPr>
        <p:spPr/>
        <p:txBody>
          <a:bodyPr/>
          <a:lstStyle/>
          <a:p>
            <a:pPr>
              <a:defRPr/>
            </a:pPr>
            <a:fld id="{F3AC1238-AB32-E149-9B71-0B8693B67D0B}" type="slidenum">
              <a:rPr lang="en-US" smtClean="0"/>
              <a:pPr>
                <a:defRPr/>
              </a:pPr>
              <a:t>53</a:t>
            </a:fld>
            <a:endParaRPr lang="en-US"/>
          </a:p>
        </p:txBody>
      </p:sp>
      <p:sp>
        <p:nvSpPr>
          <p:cNvPr id="8" name="Title 1"/>
          <p:cNvSpPr txBox="1">
            <a:spLocks/>
          </p:cNvSpPr>
          <p:nvPr/>
        </p:nvSpPr>
        <p:spPr bwMode="auto">
          <a:xfrm>
            <a:off x="827445" y="3801929"/>
            <a:ext cx="7886700" cy="4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pPr algn="ctr"/>
            <a:r>
              <a:rPr lang="en-US" sz="3200" dirty="0">
                <a:solidFill>
                  <a:schemeClr val="tx1"/>
                </a:solidFill>
              </a:rPr>
              <a:t>Visit IEEE WIE at </a:t>
            </a:r>
            <a:r>
              <a:rPr lang="en-US" sz="3200" b="0" dirty="0"/>
              <a:t>wie.ieee.org</a:t>
            </a:r>
          </a:p>
        </p:txBody>
      </p:sp>
      <p:sp>
        <p:nvSpPr>
          <p:cNvPr id="9" name="Rectangle 8"/>
          <p:cNvSpPr/>
          <p:nvPr/>
        </p:nvSpPr>
        <p:spPr>
          <a:xfrm>
            <a:off x="2236980" y="4100649"/>
            <a:ext cx="4572000" cy="400110"/>
          </a:xfrm>
          <a:prstGeom prst="rect">
            <a:avLst/>
          </a:prstGeom>
        </p:spPr>
        <p:txBody>
          <a:bodyPr>
            <a:spAutoFit/>
          </a:bodyPr>
          <a:lstStyle/>
          <a:p>
            <a:pPr algn="ctr"/>
            <a:r>
              <a:rPr lang="en-US" sz="2000" dirty="0"/>
              <a:t>Email: </a:t>
            </a:r>
            <a:r>
              <a:rPr lang="en-US" sz="2000" dirty="0">
                <a:hlinkClick r:id="rId8"/>
              </a:rPr>
              <a:t>women@ieee.org</a:t>
            </a:r>
            <a:endParaRPr lang="en-US" sz="2000" dirty="0"/>
          </a:p>
        </p:txBody>
      </p:sp>
      <p:cxnSp>
        <p:nvCxnSpPr>
          <p:cNvPr id="5" name="Straight Connector 4">
            <a:extLst>
              <a:ext uri="{FF2B5EF4-FFF2-40B4-BE49-F238E27FC236}">
                <a16:creationId xmlns:a16="http://schemas.microsoft.com/office/drawing/2014/main" id="{5265FA6D-E058-4741-9E03-320D994E5FC6}"/>
              </a:ext>
            </a:extLst>
          </p:cNvPr>
          <p:cNvCxnSpPr/>
          <p:nvPr/>
        </p:nvCxnSpPr>
        <p:spPr>
          <a:xfrm>
            <a:off x="4954767" y="861484"/>
            <a:ext cx="0" cy="24558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BD1BF98-DF1E-49AA-ADD3-C68F0FB7BCD5}"/>
              </a:ext>
            </a:extLst>
          </p:cNvPr>
          <p:cNvSpPr txBox="1">
            <a:spLocks/>
          </p:cNvSpPr>
          <p:nvPr/>
        </p:nvSpPr>
        <p:spPr bwMode="auto">
          <a:xfrm>
            <a:off x="4954767" y="216421"/>
            <a:ext cx="4207844" cy="4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551" b="1" kern="1200">
                <a:solidFill>
                  <a:srgbClr val="752F8B"/>
                </a:solidFill>
                <a:latin typeface="Calibri" charset="0"/>
                <a:ea typeface="Calibri" charset="0"/>
                <a:cs typeface="Calibri" charset="0"/>
              </a:defRPr>
            </a:lvl1pPr>
            <a:lvl2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5pPr>
            <a:lvl6pPr marL="342891"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6pPr>
            <a:lvl7pPr marL="685783"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7pPr>
            <a:lvl8pPr marL="1028674"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8pPr>
            <a:lvl9pPr marL="1371566" algn="l" rtl="0" eaLnBrk="1" fontAlgn="base" hangingPunct="1">
              <a:lnSpc>
                <a:spcPct val="90000"/>
              </a:lnSpc>
              <a:spcBef>
                <a:spcPct val="0"/>
              </a:spcBef>
              <a:spcAft>
                <a:spcPct val="0"/>
              </a:spcAft>
              <a:defRPr sz="2551" b="1">
                <a:solidFill>
                  <a:srgbClr val="0066A1"/>
                </a:solidFill>
                <a:latin typeface="Calibri" charset="0"/>
                <a:ea typeface="Calibri" charset="0"/>
                <a:cs typeface="Calibri" charset="0"/>
              </a:defRPr>
            </a:lvl9pPr>
          </a:lstStyle>
          <a:p>
            <a:pPr algn="ctr"/>
            <a:r>
              <a:rPr lang="en-US" sz="3200" dirty="0"/>
              <a:t>IEEE Region Volunteers:</a:t>
            </a:r>
          </a:p>
        </p:txBody>
      </p:sp>
    </p:spTree>
    <p:extLst>
      <p:ext uri="{BB962C8B-B14F-4D97-AF65-F5344CB8AC3E}">
        <p14:creationId xmlns:p14="http://schemas.microsoft.com/office/powerpoint/2010/main" val="24020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18365"/>
            <a:ext cx="7886700" cy="613888"/>
          </a:xfrm>
        </p:spPr>
        <p:txBody>
          <a:bodyPr/>
          <a:lstStyle/>
          <a:p>
            <a:r>
              <a:rPr lang="en-US" sz="3400" dirty="0"/>
              <a:t>IEEE WIE Committee (WIEC)</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6</a:t>
            </a:fld>
            <a:endParaRPr lang="en-US"/>
          </a:p>
        </p:txBody>
      </p:sp>
      <p:sp>
        <p:nvSpPr>
          <p:cNvPr id="6" name="Text Placeholder 2"/>
          <p:cNvSpPr>
            <a:spLocks noGrp="1"/>
          </p:cNvSpPr>
          <p:nvPr>
            <p:ph type="body" sz="quarter" idx="13"/>
          </p:nvPr>
        </p:nvSpPr>
        <p:spPr>
          <a:xfrm>
            <a:off x="628651" y="832253"/>
            <a:ext cx="7886700" cy="3494482"/>
          </a:xfrm>
        </p:spPr>
        <p:txBody>
          <a:bodyPr numCol="2">
            <a:noAutofit/>
          </a:bodyPr>
          <a:lstStyle/>
          <a:p>
            <a:pPr>
              <a:spcBef>
                <a:spcPts val="600"/>
              </a:spcBef>
            </a:pPr>
            <a:r>
              <a:rPr lang="en-US" sz="2000" dirty="0"/>
              <a:t>1 Chair (Elected): Bozenna Pasik-Duncan</a:t>
            </a:r>
          </a:p>
          <a:p>
            <a:pPr>
              <a:spcBef>
                <a:spcPts val="600"/>
              </a:spcBef>
            </a:pPr>
            <a:r>
              <a:rPr lang="en-US" sz="2000" dirty="0"/>
              <a:t>1 Past Chair: Takako Hashimoto</a:t>
            </a:r>
          </a:p>
          <a:p>
            <a:pPr>
              <a:spcBef>
                <a:spcPts val="600"/>
              </a:spcBef>
            </a:pPr>
            <a:r>
              <a:rPr lang="en-US" sz="2000" dirty="0"/>
              <a:t>3 Elected Members</a:t>
            </a:r>
          </a:p>
          <a:p>
            <a:pPr lvl="1">
              <a:spcBef>
                <a:spcPts val="300"/>
              </a:spcBef>
            </a:pPr>
            <a:r>
              <a:rPr lang="en-US" dirty="0"/>
              <a:t>1-3yr term</a:t>
            </a:r>
          </a:p>
          <a:p>
            <a:pPr>
              <a:spcBef>
                <a:spcPts val="600"/>
              </a:spcBef>
            </a:pPr>
            <a:r>
              <a:rPr lang="en-US" sz="2000" dirty="0"/>
              <a:t>4 Appointed Members </a:t>
            </a:r>
          </a:p>
          <a:p>
            <a:pPr lvl="1">
              <a:spcBef>
                <a:spcPts val="300"/>
              </a:spcBef>
            </a:pPr>
            <a:r>
              <a:rPr lang="en-US" dirty="0"/>
              <a:t>Technical Activities Board (TAB)</a:t>
            </a:r>
          </a:p>
          <a:p>
            <a:pPr lvl="1">
              <a:spcBef>
                <a:spcPts val="300"/>
              </a:spcBef>
            </a:pPr>
            <a:r>
              <a:rPr lang="en-US" dirty="0"/>
              <a:t>Young Professionals (YP)</a:t>
            </a:r>
          </a:p>
          <a:p>
            <a:pPr lvl="1">
              <a:spcBef>
                <a:spcPts val="300"/>
              </a:spcBef>
            </a:pPr>
            <a:r>
              <a:rPr lang="en-US" dirty="0"/>
              <a:t>Student Affinity Group</a:t>
            </a:r>
          </a:p>
          <a:p>
            <a:pPr lvl="1">
              <a:spcBef>
                <a:spcPts val="300"/>
              </a:spcBef>
            </a:pPr>
            <a:r>
              <a:rPr lang="en-US" dirty="0"/>
              <a:t>Professional Affinity Group</a:t>
            </a:r>
          </a:p>
          <a:p>
            <a:pPr>
              <a:spcBef>
                <a:spcPts val="1200"/>
              </a:spcBef>
            </a:pPr>
            <a:r>
              <a:rPr lang="en-US" sz="2000" dirty="0"/>
              <a:t>10 Region Coordinators</a:t>
            </a:r>
          </a:p>
          <a:p>
            <a:pPr>
              <a:spcBef>
                <a:spcPts val="600"/>
              </a:spcBef>
            </a:pPr>
            <a:r>
              <a:rPr lang="en-US" sz="2000" dirty="0"/>
              <a:t>38 Society Liaisons</a:t>
            </a:r>
          </a:p>
          <a:p>
            <a:pPr>
              <a:spcBef>
                <a:spcPts val="600"/>
              </a:spcBef>
            </a:pPr>
            <a:r>
              <a:rPr lang="en-US" sz="2000" dirty="0"/>
              <a:t>SA liaison</a:t>
            </a:r>
          </a:p>
          <a:p>
            <a:pPr>
              <a:spcBef>
                <a:spcPts val="600"/>
              </a:spcBef>
            </a:pPr>
            <a:r>
              <a:rPr lang="en-US" sz="2000" dirty="0"/>
              <a:t>Publication Services and Products (PSPB) liaison</a:t>
            </a:r>
          </a:p>
          <a:p>
            <a:pPr>
              <a:spcBef>
                <a:spcPts val="600"/>
              </a:spcBef>
            </a:pPr>
            <a:r>
              <a:rPr lang="en-US" sz="2000" dirty="0"/>
              <a:t>Sub-Committees &amp; Ad-</a:t>
            </a:r>
            <a:r>
              <a:rPr lang="en-US" sz="2000" dirty="0" err="1"/>
              <a:t>hocs</a:t>
            </a:r>
            <a:endParaRPr lang="en-US" sz="2000" dirty="0"/>
          </a:p>
          <a:p>
            <a:pPr marL="0" indent="0">
              <a:spcBef>
                <a:spcPts val="600"/>
              </a:spcBef>
              <a:buNone/>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070" y="2492099"/>
            <a:ext cx="3108960" cy="2183488"/>
          </a:xfrm>
          <a:prstGeom prst="rect">
            <a:avLst/>
          </a:prstGeom>
        </p:spPr>
      </p:pic>
    </p:spTree>
    <p:extLst>
      <p:ext uri="{BB962C8B-B14F-4D97-AF65-F5344CB8AC3E}">
        <p14:creationId xmlns:p14="http://schemas.microsoft.com/office/powerpoint/2010/main" val="98126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455E-87A3-A04D-9A44-AF94C72BF35F}"/>
              </a:ext>
            </a:extLst>
          </p:cNvPr>
          <p:cNvSpPr>
            <a:spLocks noGrp="1"/>
          </p:cNvSpPr>
          <p:nvPr>
            <p:ph type="ctrTitle"/>
          </p:nvPr>
        </p:nvSpPr>
        <p:spPr/>
        <p:txBody>
          <a:bodyPr>
            <a:normAutofit fontScale="90000"/>
          </a:bodyPr>
          <a:lstStyle/>
          <a:p>
            <a:r>
              <a:rPr lang="en-US" dirty="0"/>
              <a:t>WIE Affinity Groups &amp; Student Branches</a:t>
            </a:r>
          </a:p>
        </p:txBody>
      </p:sp>
      <p:sp>
        <p:nvSpPr>
          <p:cNvPr id="3" name="Subtitle 2">
            <a:extLst>
              <a:ext uri="{FF2B5EF4-FFF2-40B4-BE49-F238E27FC236}">
                <a16:creationId xmlns:a16="http://schemas.microsoft.com/office/drawing/2014/main" id="{D177C5A2-7C96-0E41-9898-4F59C7A9C1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909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32A580-5E5F-B74E-A388-6AB7EC393C9B}"/>
              </a:ext>
            </a:extLst>
          </p:cNvPr>
          <p:cNvSpPr>
            <a:spLocks noGrp="1"/>
          </p:cNvSpPr>
          <p:nvPr>
            <p:ph type="body" sz="quarter" idx="13"/>
          </p:nvPr>
        </p:nvSpPr>
        <p:spPr>
          <a:xfrm>
            <a:off x="628651" y="1369219"/>
            <a:ext cx="7886700" cy="2844404"/>
          </a:xfrm>
        </p:spPr>
        <p:txBody>
          <a:bodyPr/>
          <a:lstStyle/>
          <a:p>
            <a:r>
              <a:rPr lang="en-US" sz="2200" dirty="0"/>
              <a:t>Affinity groups provide the opportunity for members to network at a </a:t>
            </a:r>
            <a:r>
              <a:rPr lang="en-US" sz="2200" b="1" dirty="0"/>
              <a:t>local level</a:t>
            </a:r>
            <a:r>
              <a:rPr lang="en-US" sz="2200" dirty="0"/>
              <a:t>. All members are encouraged to join and participate in their local group activities to promote growth within WIE.</a:t>
            </a:r>
          </a:p>
          <a:p>
            <a:r>
              <a:rPr lang="en-US" sz="2200" dirty="0"/>
              <a:t>There are two types of WIE Affinity Groups; IEEE Section Affinity Groups (AG) and Student Branch Affinity Groups (SBAG). </a:t>
            </a:r>
          </a:p>
          <a:p>
            <a:r>
              <a:rPr lang="en-US" sz="2200" b="1" dirty="0">
                <a:solidFill>
                  <a:srgbClr val="7030A0"/>
                </a:solidFill>
              </a:rPr>
              <a:t>Currently, there are over 800 WIE Affinity Groups worldwide in more than 100 countries.</a:t>
            </a:r>
          </a:p>
          <a:p>
            <a:endParaRPr lang="en-US" dirty="0"/>
          </a:p>
        </p:txBody>
      </p:sp>
      <p:sp>
        <p:nvSpPr>
          <p:cNvPr id="7" name="Slide Number Placeholder 6">
            <a:extLst>
              <a:ext uri="{FF2B5EF4-FFF2-40B4-BE49-F238E27FC236}">
                <a16:creationId xmlns:a16="http://schemas.microsoft.com/office/drawing/2014/main" id="{D0947F57-6436-5F40-95D5-A17490ABE6A9}"/>
              </a:ext>
            </a:extLst>
          </p:cNvPr>
          <p:cNvSpPr>
            <a:spLocks noGrp="1"/>
          </p:cNvSpPr>
          <p:nvPr>
            <p:ph type="sldNum" sz="quarter" idx="18"/>
          </p:nvPr>
        </p:nvSpPr>
        <p:spPr/>
        <p:txBody>
          <a:bodyPr/>
          <a:lstStyle/>
          <a:p>
            <a:pPr>
              <a:defRPr/>
            </a:pPr>
            <a:fld id="{9443A643-A225-7E41-86F1-61B05EB2C0C4}" type="slidenum">
              <a:rPr lang="en-US" smtClean="0"/>
              <a:pPr>
                <a:defRPr/>
              </a:pPr>
              <a:t>8</a:t>
            </a:fld>
            <a:endParaRPr lang="en-US"/>
          </a:p>
        </p:txBody>
      </p:sp>
      <p:sp>
        <p:nvSpPr>
          <p:cNvPr id="8" name="Title 7"/>
          <p:cNvSpPr>
            <a:spLocks noGrp="1"/>
          </p:cNvSpPr>
          <p:nvPr>
            <p:ph type="title"/>
          </p:nvPr>
        </p:nvSpPr>
        <p:spPr>
          <a:xfrm>
            <a:off x="628651" y="204715"/>
            <a:ext cx="7886700" cy="982640"/>
          </a:xfrm>
        </p:spPr>
        <p:txBody>
          <a:bodyPr/>
          <a:lstStyle/>
          <a:p>
            <a:r>
              <a:rPr lang="en-US" sz="3400" dirty="0"/>
              <a:t>What is a WIE Affinity Group (AG) or Student Branch Affinity Group (SBAG)?</a:t>
            </a:r>
          </a:p>
        </p:txBody>
      </p:sp>
    </p:spTree>
    <p:extLst>
      <p:ext uri="{BB962C8B-B14F-4D97-AF65-F5344CB8AC3E}">
        <p14:creationId xmlns:p14="http://schemas.microsoft.com/office/powerpoint/2010/main" val="297034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EF82-6994-3446-BE05-6E3B1755747D}"/>
              </a:ext>
            </a:extLst>
          </p:cNvPr>
          <p:cNvSpPr>
            <a:spLocks noGrp="1"/>
          </p:cNvSpPr>
          <p:nvPr>
            <p:ph type="title"/>
          </p:nvPr>
        </p:nvSpPr>
        <p:spPr>
          <a:xfrm>
            <a:off x="628651" y="204716"/>
            <a:ext cx="7886700" cy="627422"/>
          </a:xfrm>
        </p:spPr>
        <p:txBody>
          <a:bodyPr/>
          <a:lstStyle/>
          <a:p>
            <a:r>
              <a:rPr lang="en-US" sz="3400" dirty="0"/>
              <a:t>Benefits of forming a WIE Affinity Group</a:t>
            </a:r>
          </a:p>
        </p:txBody>
      </p:sp>
      <p:sp>
        <p:nvSpPr>
          <p:cNvPr id="3" name="Content Placeholder 2">
            <a:extLst>
              <a:ext uri="{FF2B5EF4-FFF2-40B4-BE49-F238E27FC236}">
                <a16:creationId xmlns:a16="http://schemas.microsoft.com/office/drawing/2014/main" id="{720F47B0-7576-D047-94B1-26BAA9E21A8A}"/>
              </a:ext>
            </a:extLst>
          </p:cNvPr>
          <p:cNvSpPr>
            <a:spLocks noGrp="1"/>
          </p:cNvSpPr>
          <p:nvPr>
            <p:ph sz="half" idx="2"/>
          </p:nvPr>
        </p:nvSpPr>
        <p:spPr>
          <a:xfrm>
            <a:off x="628651" y="926275"/>
            <a:ext cx="7886700" cy="3443844"/>
          </a:xfrm>
        </p:spPr>
        <p:txBody>
          <a:bodyPr/>
          <a:lstStyle/>
          <a:p>
            <a:pPr marL="342900" lvl="0" indent="-342900" defTabSz="457200" eaLnBrk="0" hangingPunct="0">
              <a:lnSpc>
                <a:spcPct val="100000"/>
              </a:lnSpc>
              <a:spcBef>
                <a:spcPts val="1800"/>
              </a:spcBef>
              <a:buClrTx/>
              <a:buSzPct val="135000"/>
              <a:buBlip>
                <a:blip r:embed="rId2"/>
              </a:buBlip>
            </a:pPr>
            <a:r>
              <a:rPr lang="en-US" sz="2000" i="0" dirty="0">
                <a:solidFill>
                  <a:srgbClr val="000000"/>
                </a:solidFill>
                <a:cs typeface="Verdana"/>
              </a:rPr>
              <a:t>Opportunity to network on a local level</a:t>
            </a:r>
          </a:p>
          <a:p>
            <a:pPr marL="342900" lvl="0" indent="-342900" defTabSz="457200" eaLnBrk="0" hangingPunct="0">
              <a:lnSpc>
                <a:spcPct val="100000"/>
              </a:lnSpc>
              <a:spcBef>
                <a:spcPts val="1800"/>
              </a:spcBef>
              <a:buClrTx/>
              <a:buSzPct val="135000"/>
              <a:buBlip>
                <a:blip r:embed="rId2"/>
              </a:buBlip>
            </a:pPr>
            <a:r>
              <a:rPr lang="en-US" sz="2000" i="0" dirty="0">
                <a:solidFill>
                  <a:srgbClr val="000000"/>
                </a:solidFill>
                <a:cs typeface="Verdana"/>
                <a:hlinkClick r:id="rId3"/>
              </a:rPr>
              <a:t>Funding for events and activities</a:t>
            </a:r>
            <a:r>
              <a:rPr lang="en-US" sz="2000" i="0" dirty="0">
                <a:solidFill>
                  <a:srgbClr val="000000"/>
                </a:solidFill>
                <a:cs typeface="Verdana"/>
              </a:rPr>
              <a:t>. (Request must be submitted and approved by the IEEE WIE Committee.)</a:t>
            </a:r>
          </a:p>
          <a:p>
            <a:pPr marL="342900" lvl="0" indent="-342900" defTabSz="457200" eaLnBrk="0" hangingPunct="0">
              <a:lnSpc>
                <a:spcPct val="100000"/>
              </a:lnSpc>
              <a:spcBef>
                <a:spcPts val="1800"/>
              </a:spcBef>
              <a:buClrTx/>
              <a:buSzPct val="135000"/>
              <a:buBlip>
                <a:blip r:embed="rId2"/>
              </a:buBlip>
            </a:pPr>
            <a:r>
              <a:rPr lang="en-US" sz="2000" i="0" dirty="0">
                <a:solidFill>
                  <a:srgbClr val="000000"/>
                </a:solidFill>
                <a:cs typeface="Verdana"/>
              </a:rPr>
              <a:t>Option to announce regional news and upcoming events in the WIE Newsletter, the WIE website, and social media channels. Send all postings to </a:t>
            </a:r>
            <a:r>
              <a:rPr lang="en-US" sz="2000" i="0" dirty="0">
                <a:solidFill>
                  <a:srgbClr val="000000"/>
                </a:solidFill>
                <a:cs typeface="Verdana"/>
                <a:hlinkClick r:id="rId4"/>
              </a:rPr>
              <a:t>women@ieee.org</a:t>
            </a:r>
            <a:endParaRPr lang="en-US" sz="2000" i="0" dirty="0">
              <a:solidFill>
                <a:srgbClr val="000000"/>
              </a:solidFill>
              <a:cs typeface="Verdana"/>
            </a:endParaRPr>
          </a:p>
          <a:p>
            <a:pPr marL="342900" lvl="0" indent="-342900" defTabSz="457200" eaLnBrk="0" hangingPunct="0">
              <a:lnSpc>
                <a:spcPct val="100000"/>
              </a:lnSpc>
              <a:spcBef>
                <a:spcPts val="1800"/>
              </a:spcBef>
              <a:buClrTx/>
              <a:buSzPct val="135000"/>
              <a:buBlip>
                <a:blip r:embed="rId2"/>
              </a:buBlip>
            </a:pPr>
            <a:r>
              <a:rPr lang="en-US" sz="2000" i="0" dirty="0">
                <a:solidFill>
                  <a:srgbClr val="000000"/>
                </a:solidFill>
                <a:cs typeface="Verdana"/>
              </a:rPr>
              <a:t>Free WIE membership promotional items for affinity group meetings and events</a:t>
            </a:r>
          </a:p>
          <a:p>
            <a:endParaRPr lang="en-US" dirty="0"/>
          </a:p>
        </p:txBody>
      </p:sp>
      <p:sp>
        <p:nvSpPr>
          <p:cNvPr id="7" name="Slide Number Placeholder 6">
            <a:extLst>
              <a:ext uri="{FF2B5EF4-FFF2-40B4-BE49-F238E27FC236}">
                <a16:creationId xmlns:a16="http://schemas.microsoft.com/office/drawing/2014/main" id="{E59E7E2D-CD24-2B4C-9988-D9A4643C549B}"/>
              </a:ext>
            </a:extLst>
          </p:cNvPr>
          <p:cNvSpPr>
            <a:spLocks noGrp="1"/>
          </p:cNvSpPr>
          <p:nvPr>
            <p:ph type="sldNum" sz="quarter" idx="18"/>
          </p:nvPr>
        </p:nvSpPr>
        <p:spPr/>
        <p:txBody>
          <a:bodyPr/>
          <a:lstStyle/>
          <a:p>
            <a:pPr>
              <a:defRPr/>
            </a:pPr>
            <a:fld id="{5BB9A625-1BAB-DC4A-8E83-1D568617C14A}" type="slidenum">
              <a:rPr lang="en-US" smtClean="0"/>
              <a:pPr>
                <a:defRPr/>
              </a:pPr>
              <a:t>9</a:t>
            </a:fld>
            <a:endParaRPr lang="en-US"/>
          </a:p>
        </p:txBody>
      </p:sp>
    </p:spTree>
    <p:extLst>
      <p:ext uri="{BB962C8B-B14F-4D97-AF65-F5344CB8AC3E}">
        <p14:creationId xmlns:p14="http://schemas.microsoft.com/office/powerpoint/2010/main" val="101545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Custom 1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742E8A"/>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23771</TotalTime>
  <Words>2119</Words>
  <Application>Microsoft Office PowerPoint</Application>
  <PresentationFormat>On-screen Show (16:9)</PresentationFormat>
  <Paragraphs>519</Paragraphs>
  <Slides>53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Ｐゴシック</vt:lpstr>
      <vt:lpstr>Arial</vt:lpstr>
      <vt:lpstr>Calibri</vt:lpstr>
      <vt:lpstr>Calibri body</vt:lpstr>
      <vt:lpstr>Courier New</vt:lpstr>
      <vt:lpstr>LucidaGrande</vt:lpstr>
      <vt:lpstr>Times New Roman</vt:lpstr>
      <vt:lpstr>Verdana</vt:lpstr>
      <vt:lpstr>Wingdings</vt:lpstr>
      <vt:lpstr>Theme 1</vt:lpstr>
      <vt:lpstr>IEEE WOMEN IN ENGINEERING: WIE Affinity Groups &amp;  WIE Student Branch Affinity Groups </vt:lpstr>
      <vt:lpstr>About IEEE WIE</vt:lpstr>
      <vt:lpstr>What is IEEE WIE?</vt:lpstr>
      <vt:lpstr>IEEE WIE History</vt:lpstr>
      <vt:lpstr>IEEE WIE has… (as of Oct 2018)</vt:lpstr>
      <vt:lpstr>IEEE WIE Committee (WIEC)</vt:lpstr>
      <vt:lpstr>WIE Affinity Groups &amp; Student Branches</vt:lpstr>
      <vt:lpstr>What is a WIE Affinity Group (AG) or Student Branch Affinity Group (SBAG)?</vt:lpstr>
      <vt:lpstr>Benefits of forming a WIE Affinity Group</vt:lpstr>
      <vt:lpstr>WIE Affinity Group Statistics</vt:lpstr>
      <vt:lpstr>IEEE Regions</vt:lpstr>
      <vt:lpstr>IEEE USA Regions</vt:lpstr>
      <vt:lpstr>HOW TO FORM AN AFFINITY GROUP</vt:lpstr>
      <vt:lpstr>HOW TO FORM AN AFFINITY GROUP – PETITION FORM</vt:lpstr>
      <vt:lpstr>HOW TO FORM AN AFFINITY GROUP – PETITION FORM</vt:lpstr>
      <vt:lpstr>HOW TO FORM AN AFFINITY GROUP – PETITION FORM</vt:lpstr>
      <vt:lpstr>Opportunities in R3 and R5</vt:lpstr>
      <vt:lpstr>More Opportunities in R3 and R5</vt:lpstr>
      <vt:lpstr>Region 3 &amp; 5 Membership Statistics</vt:lpstr>
      <vt:lpstr>Recruiting volunteers for a WIE Affinity Group</vt:lpstr>
      <vt:lpstr>IEEE Required Reporting</vt:lpstr>
      <vt:lpstr>Reporting Officer changes</vt:lpstr>
      <vt:lpstr>Activities of an AG or SBAG</vt:lpstr>
      <vt:lpstr>STAR events (Pre-university initiative)</vt:lpstr>
      <vt:lpstr>Free Web Hosting</vt:lpstr>
      <vt:lpstr>WIE AG / SBAG Support</vt:lpstr>
      <vt:lpstr>Affinity Group Email Addresses</vt:lpstr>
      <vt:lpstr>WIE Affinity Group Chair Email List</vt:lpstr>
      <vt:lpstr>WIE Promotional Items</vt:lpstr>
      <vt:lpstr>WIE Funding</vt:lpstr>
      <vt:lpstr>Initial Funding</vt:lpstr>
      <vt:lpstr>Special Funding</vt:lpstr>
      <vt:lpstr>Other Funding (IEEE Region 5*)</vt:lpstr>
      <vt:lpstr>Leadership Training and Engagement Opportunities</vt:lpstr>
      <vt:lpstr>PowerPoint Presentation</vt:lpstr>
      <vt:lpstr>National Engineers Week</vt:lpstr>
      <vt:lpstr>WIE Awards</vt:lpstr>
      <vt:lpstr>WIE Affinity Group of the Year Awards </vt:lpstr>
      <vt:lpstr>Inspiring Member and Student Member Awards</vt:lpstr>
      <vt:lpstr>IEEE WIE Quiz</vt:lpstr>
      <vt:lpstr>IEEE WIE Quiz</vt:lpstr>
      <vt:lpstr>IEEE WIE Quiz</vt:lpstr>
      <vt:lpstr>IEEE WIE Quiz</vt:lpstr>
      <vt:lpstr>IEEE WIE Quiz</vt:lpstr>
      <vt:lpstr>IEEE WIE Quiz</vt:lpstr>
      <vt:lpstr>IEEE WIE Quiz</vt:lpstr>
      <vt:lpstr>IEEE WIE Quiz</vt:lpstr>
      <vt:lpstr>IEEE WIE Quiz</vt:lpstr>
      <vt:lpstr>IEEE WIE Quiz</vt:lpstr>
      <vt:lpstr>IEEE WIE Quiz</vt:lpstr>
      <vt:lpstr>IEEE WIE Quiz</vt:lpstr>
      <vt:lpstr>IEEE WIE Quiz</vt:lpstr>
      <vt:lpstr>IEEE WIE Program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Wright</cp:lastModifiedBy>
  <cp:revision>284</cp:revision>
  <cp:lastPrinted>2018-07-26T20:03:17Z</cp:lastPrinted>
  <dcterms:created xsi:type="dcterms:W3CDTF">2016-10-24T19:53:01Z</dcterms:created>
  <dcterms:modified xsi:type="dcterms:W3CDTF">2019-03-01T19:03:29Z</dcterms:modified>
</cp:coreProperties>
</file>